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docx" ContentType="application/vnd.openxmlformats-officedocument.wordprocessingml.document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2"/>
  </p:notesMasterIdLst>
  <p:sldIdLst>
    <p:sldId id="808" r:id="rId2"/>
    <p:sldId id="626" r:id="rId3"/>
    <p:sldId id="627" r:id="rId4"/>
    <p:sldId id="628" r:id="rId5"/>
    <p:sldId id="629" r:id="rId6"/>
    <p:sldId id="630" r:id="rId7"/>
    <p:sldId id="631" r:id="rId8"/>
    <p:sldId id="632" r:id="rId9"/>
    <p:sldId id="639" r:id="rId10"/>
    <p:sldId id="642" r:id="rId11"/>
    <p:sldId id="643" r:id="rId12"/>
    <p:sldId id="644" r:id="rId13"/>
    <p:sldId id="810" r:id="rId14"/>
    <p:sldId id="795" r:id="rId15"/>
    <p:sldId id="797" r:id="rId16"/>
    <p:sldId id="791" r:id="rId17"/>
    <p:sldId id="793" r:id="rId18"/>
    <p:sldId id="794" r:id="rId19"/>
    <p:sldId id="796" r:id="rId20"/>
    <p:sldId id="803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59669" autoAdjust="0"/>
  </p:normalViewPr>
  <p:slideViewPr>
    <p:cSldViewPr snapToGrid="0">
      <p:cViewPr varScale="1">
        <p:scale>
          <a:sx n="46" d="100"/>
          <a:sy n="46" d="100"/>
        </p:scale>
        <p:origin x="144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E063DF-AE6A-47C7-A8B3-1F8C50AE87FA}" type="datetimeFigureOut">
              <a:rPr lang="en-AU" smtClean="0"/>
              <a:t>8/05/2019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C58E10-829B-4E57-B265-F3BCEAD20E7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490428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C58E10-829B-4E57-B265-F3BCEAD20E78}" type="slidenum">
              <a:rPr lang="en-AU" smtClean="0"/>
              <a:t>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365153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All mammals are warm-blooded vertebrates.</a:t>
            </a:r>
          </a:p>
          <a:p>
            <a:endParaRPr lang="en-AU" dirty="0"/>
          </a:p>
          <a:p>
            <a:r>
              <a:rPr lang="en-AU" dirty="0"/>
              <a:t>Mammals show an incredibly diverse range of body forms and behaviours but six defining features unite them all.</a:t>
            </a:r>
          </a:p>
          <a:p>
            <a:endParaRPr lang="en-AU" dirty="0"/>
          </a:p>
          <a:p>
            <a:r>
              <a:rPr lang="en-AU" dirty="0"/>
              <a:t>Mammals have mammary glands and are the only animals where the young suck milk from their mothers.</a:t>
            </a:r>
          </a:p>
          <a:p>
            <a:endParaRPr lang="en-AU" dirty="0"/>
          </a:p>
          <a:p>
            <a:r>
              <a:rPr lang="en-AU" dirty="0"/>
              <a:t>Mammals are the only animals to have hair at some point in their development.</a:t>
            </a:r>
          </a:p>
          <a:p>
            <a:endParaRPr lang="en-AU" dirty="0"/>
          </a:p>
          <a:p>
            <a:r>
              <a:rPr lang="en-AU" dirty="0"/>
              <a:t>In mammals, the lower jaw is always composed of just one bone.</a:t>
            </a:r>
          </a:p>
          <a:p>
            <a:endParaRPr lang="en-AU" dirty="0"/>
          </a:p>
          <a:p>
            <a:r>
              <a:rPr lang="en-AU" dirty="0"/>
              <a:t>The three bones of the ear – the hammer, anvil and stirrup – evolved from the jaw and are only found in mammals.  </a:t>
            </a:r>
          </a:p>
          <a:p>
            <a:endParaRPr lang="en-AU" dirty="0"/>
          </a:p>
          <a:p>
            <a:r>
              <a:rPr lang="en-AU" dirty="0"/>
              <a:t>The mammalian heart has four chambers. Mammals have a diaphragm that completely separates the thorax in the upper body from the abdomen below.</a:t>
            </a:r>
          </a:p>
          <a:p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duck-billed platypus and the echidna are the only mammals that produce eggs instead of giving birth to live young.</a:t>
            </a:r>
          </a:p>
          <a:p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smallest mammal on the planet is the hog-nosed bat, which only weighs about two grams. It is also known as the bumblebee bat, because of its size.</a:t>
            </a:r>
          </a:p>
          <a:p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nursing blue whale mother produces over 200 litres of milk a day for its young. </a:t>
            </a:r>
          </a:p>
          <a:p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Mammals first appeared during the Jurassic period, almost 200 million years ago. They actually evolved from reptiles into small mouse-like forms. It was only once the dinosaurs became extinct that larger mammals began to appear. There are now more than 4000 different species of mammals living on the planet.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4AE4216-39AB-4907-A466-4523BDBA2F81}" type="slidenum">
              <a:rPr kumimoji="0" lang="en-A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A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189152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611B57-ACBA-4AA3-B5E0-D1AB2AE348D8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60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3514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315CF1A-2A55-4BF9-A8E1-C114690BB20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22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48349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B20B895-EF7C-4FDA-BE86-CD63408F7650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52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21998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F67533-71D3-4062-990B-1F6C893AF3DE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93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21358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C2B26-B227-4411-8F2F-E9C1B0BC1D92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04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fontAlgn="t"/>
            <a:r>
              <a:rPr lang="en-US" dirty="0"/>
              <a:t>Further subdivided into </a:t>
            </a:r>
            <a:r>
              <a:rPr lang="en-US" dirty="0" smtClean="0"/>
              <a:t>major </a:t>
            </a:r>
            <a:r>
              <a:rPr lang="en-US" dirty="0"/>
              <a:t>phyla on basis of body symmetry; development of the coelom, and external and internal structures</a:t>
            </a:r>
          </a:p>
        </p:txBody>
      </p:sp>
    </p:spTree>
    <p:extLst>
      <p:ext uri="{BB962C8B-B14F-4D97-AF65-F5344CB8AC3E}">
        <p14:creationId xmlns:p14="http://schemas.microsoft.com/office/powerpoint/2010/main" val="9873825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t"/>
            <a:r>
              <a:rPr lang="en-AU" dirty="0">
                <a:effectLst/>
              </a:rPr>
              <a:t>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4AE4216-39AB-4907-A466-4523BDBA2F81}" type="slidenum">
              <a:rPr kumimoji="0" lang="en-A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A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365421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Some 550 million years ago, the first fish – the </a:t>
            </a:r>
            <a:r>
              <a:rPr lang="en-AU" dirty="0" err="1"/>
              <a:t>haikouichthys</a:t>
            </a:r>
            <a:r>
              <a:rPr lang="en-AU" dirty="0"/>
              <a:t> – evolved.</a:t>
            </a:r>
          </a:p>
          <a:p>
            <a:r>
              <a:rPr lang="en-AU" dirty="0" err="1"/>
              <a:t>Haikouichthys</a:t>
            </a:r>
            <a:r>
              <a:rPr lang="en-AU" dirty="0"/>
              <a:t> were also the first vertebrates and the ancestor of all other vertebrates to come.</a:t>
            </a:r>
          </a:p>
          <a:p>
            <a:r>
              <a:rPr lang="en-AU" dirty="0" err="1"/>
              <a:t>Haikouichthys</a:t>
            </a:r>
            <a:r>
              <a:rPr lang="en-AU" dirty="0"/>
              <a:t> had a primitive backbone, a skull with eyes and a brain.</a:t>
            </a:r>
          </a:p>
          <a:p>
            <a:endParaRPr lang="en-AU" dirty="0"/>
          </a:p>
          <a:p>
            <a:r>
              <a:rPr lang="en-AU" dirty="0"/>
              <a:t>Over millions of years, the </a:t>
            </a:r>
            <a:r>
              <a:rPr lang="en-AU" dirty="0" err="1"/>
              <a:t>haikouichthys</a:t>
            </a:r>
            <a:r>
              <a:rPr lang="en-AU" dirty="0"/>
              <a:t> developed a tail and paired fins, and its head became more distinct, but they lacked jaws.</a:t>
            </a:r>
          </a:p>
          <a:p>
            <a:endParaRPr lang="en-AU" dirty="0"/>
          </a:p>
          <a:p>
            <a:r>
              <a:rPr lang="en-AU" dirty="0"/>
              <a:t>Around 450 million years ago, jaws evolved and revolutionised feeding and defence.   </a:t>
            </a:r>
          </a:p>
          <a:p>
            <a:endParaRPr lang="en-AU" dirty="0"/>
          </a:p>
          <a:p>
            <a:r>
              <a:rPr lang="en-AU" dirty="0"/>
              <a:t>Jawed fish diverged into two groups: cartilaginous fish and bony fish.</a:t>
            </a:r>
          </a:p>
          <a:p>
            <a:endParaRPr lang="en-AU" dirty="0"/>
          </a:p>
          <a:p>
            <a:r>
              <a:rPr lang="en-AU" dirty="0"/>
              <a:t>Cartilaginous fish had a skeleton made of cartilage and today include sharks.</a:t>
            </a:r>
          </a:p>
          <a:p>
            <a:endParaRPr lang="en-AU" dirty="0"/>
          </a:p>
          <a:p>
            <a:r>
              <a:rPr lang="en-AU" dirty="0"/>
              <a:t>Bony fish had skeletons made of calcified bone and a swim bladder to regulate their buoyancy.</a:t>
            </a:r>
          </a:p>
          <a:p>
            <a:endParaRPr lang="en-AU" dirty="0"/>
          </a:p>
          <a:p>
            <a:r>
              <a:rPr lang="en-AU" dirty="0"/>
              <a:t>A bony fish – the lobe-finned fish – made the first move on to dry land, giving rise to all other vertebrates to come.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4AE4216-39AB-4907-A466-4523BDBA2F81}" type="slidenum">
              <a:rPr kumimoji="0" lang="en-A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A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25748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t"/>
            <a:r>
              <a:rPr lang="en-AU" dirty="0">
                <a:effectLst/>
              </a:rPr>
              <a:t> </a:t>
            </a:r>
          </a:p>
          <a:p>
            <a:pPr fontAlgn="t"/>
            <a:r>
              <a:rPr lang="en-AU" dirty="0">
                <a:effectLst/>
              </a:rPr>
              <a:t> </a:t>
            </a:r>
          </a:p>
          <a:p>
            <a:pPr fontAlgn="t"/>
            <a:r>
              <a:rPr lang="en-AU" dirty="0">
                <a:effectLst/>
              </a:rPr>
              <a:t> </a:t>
            </a:r>
          </a:p>
          <a:p>
            <a:pPr fontAlgn="t"/>
            <a:r>
              <a:rPr lang="en-AU" dirty="0">
                <a:effectLst/>
              </a:rPr>
              <a:t> </a:t>
            </a:r>
          </a:p>
          <a:p>
            <a:pPr fontAlgn="t"/>
            <a:r>
              <a:rPr lang="en-AU" dirty="0">
                <a:effectLst/>
              </a:rPr>
              <a:t> </a:t>
            </a:r>
          </a:p>
          <a:p>
            <a:pPr fontAlgn="t"/>
            <a:r>
              <a:rPr lang="en-AU" dirty="0">
                <a:effectLst/>
              </a:rPr>
              <a:t> </a:t>
            </a: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4AE4216-39AB-4907-A466-4523BDBA2F81}" type="slidenum">
              <a:rPr kumimoji="0" lang="en-A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A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520351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228601"/>
            <a:ext cx="10363200" cy="4571999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8800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4800600"/>
            <a:ext cx="9144000" cy="914400"/>
          </a:xfrm>
        </p:spPr>
        <p:txBody>
          <a:bodyPr/>
          <a:lstStyle>
            <a:lvl1pPr marL="0" indent="0" algn="l">
              <a:buNone/>
              <a:defRPr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4B9F6-1822-453F-9BA5-B541CBC51510}" type="datetimeFigureOut">
              <a:rPr lang="en-AU" smtClean="0"/>
              <a:t>8/05/2019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Rectangle 8"/>
          <p:cNvSpPr/>
          <p:nvPr/>
        </p:nvSpPr>
        <p:spPr>
          <a:xfrm>
            <a:off x="12001499" y="4846320"/>
            <a:ext cx="190501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2001499" y="0"/>
            <a:ext cx="190501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E995DA0-5C84-49DD-8DB4-53B178757852}" type="slidenum">
              <a:rPr lang="en-AU" smtClean="0"/>
              <a:t>‹#›</a:t>
            </a:fld>
            <a:endParaRPr lang="en-AU"/>
          </a:p>
        </p:txBody>
      </p:sp>
      <p:pic>
        <p:nvPicPr>
          <p:cNvPr id="11" name="Picture 6" descr="Perth Modern School rgb stack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4593" y="137160"/>
            <a:ext cx="1883635" cy="1325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912900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4B9F6-1822-453F-9BA5-B541CBC51510}" type="datetimeFigureOut">
              <a:rPr lang="en-AU" smtClean="0"/>
              <a:t>8/05/2019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95DA0-5C84-49DD-8DB4-53B17875785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80661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4B9F6-1822-453F-9BA5-B541CBC51510}" type="datetimeFigureOut">
              <a:rPr lang="en-AU" smtClean="0"/>
              <a:t>8/05/2019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95DA0-5C84-49DD-8DB4-53B17875785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45129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197600" y="1600200"/>
            <a:ext cx="5384800" cy="2185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197600" y="3938589"/>
            <a:ext cx="5384800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4165600" y="6245225"/>
            <a:ext cx="3860800" cy="47625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8737600" y="6245225"/>
            <a:ext cx="2844800" cy="476250"/>
          </a:xfrm>
        </p:spPr>
        <p:txBody>
          <a:bodyPr/>
          <a:lstStyle>
            <a:lvl1pPr>
              <a:defRPr/>
            </a:lvl1pPr>
          </a:lstStyle>
          <a:p>
            <a:fld id="{CA200C20-2D41-49AD-9D4B-8166010E5D60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74153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09600" y="1600201"/>
            <a:ext cx="10972800" cy="4525963"/>
          </a:xfrm>
        </p:spPr>
        <p:txBody>
          <a:bodyPr/>
          <a:lstStyle/>
          <a:p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</p:spPr>
        <p:txBody>
          <a:bodyPr/>
          <a:lstStyle>
            <a:lvl1pPr>
              <a:defRPr/>
            </a:lvl1pPr>
          </a:lstStyle>
          <a:p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245225"/>
            <a:ext cx="3860800" cy="476250"/>
          </a:xfrm>
        </p:spPr>
        <p:txBody>
          <a:bodyPr/>
          <a:lstStyle>
            <a:lvl1pPr>
              <a:defRPr/>
            </a:lvl1pPr>
          </a:lstStyle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245225"/>
            <a:ext cx="2844800" cy="476250"/>
          </a:xfrm>
        </p:spPr>
        <p:txBody>
          <a:bodyPr/>
          <a:lstStyle>
            <a:lvl1pPr>
              <a:defRPr/>
            </a:lvl1pPr>
          </a:lstStyle>
          <a:p>
            <a:fld id="{D39188AB-0808-480F-AAD7-BDF312251E17}" type="slidenum">
              <a:rPr lang="nl-NL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2075792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dgm">
  <p:cSld name="Title and Diagram or Organization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martArt Placeholder 2"/>
          <p:cNvSpPr>
            <a:spLocks noGrp="1"/>
          </p:cNvSpPr>
          <p:nvPr>
            <p:ph type="dgm" idx="1"/>
          </p:nvPr>
        </p:nvSpPr>
        <p:spPr>
          <a:xfrm>
            <a:off x="609600" y="1600201"/>
            <a:ext cx="10972800" cy="4525963"/>
          </a:xfrm>
        </p:spPr>
        <p:txBody>
          <a:bodyPr/>
          <a:lstStyle/>
          <a:p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</p:spPr>
        <p:txBody>
          <a:bodyPr/>
          <a:lstStyle>
            <a:lvl1pPr>
              <a:defRPr/>
            </a:lvl1pPr>
          </a:lstStyle>
          <a:p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245225"/>
            <a:ext cx="3860800" cy="476250"/>
          </a:xfrm>
        </p:spPr>
        <p:txBody>
          <a:bodyPr/>
          <a:lstStyle>
            <a:lvl1pPr>
              <a:defRPr/>
            </a:lvl1pPr>
          </a:lstStyle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245225"/>
            <a:ext cx="2844800" cy="476250"/>
          </a:xfrm>
        </p:spPr>
        <p:txBody>
          <a:bodyPr/>
          <a:lstStyle>
            <a:lvl1pPr>
              <a:defRPr/>
            </a:lvl1pPr>
          </a:lstStyle>
          <a:p>
            <a:fld id="{D881033C-A2FB-493E-8588-ECE8738FEA26}" type="slidenum">
              <a:rPr lang="nl-NL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617310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4B9F6-1822-453F-9BA5-B541CBC51510}" type="datetimeFigureOut">
              <a:rPr lang="en-AU" smtClean="0"/>
              <a:t>8/05/2019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95DA0-5C84-49DD-8DB4-53B178757852}" type="slidenum">
              <a:rPr lang="en-AU" smtClean="0"/>
              <a:t>‹#›</a:t>
            </a:fld>
            <a:endParaRPr lang="en-AU"/>
          </a:p>
        </p:txBody>
      </p:sp>
      <p:pic>
        <p:nvPicPr>
          <p:cNvPr id="7" name="Picture 6" descr="Perth Modern School rgb stack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4593" y="137160"/>
            <a:ext cx="1883635" cy="1325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895448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447801"/>
            <a:ext cx="10363200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228601"/>
            <a:ext cx="10363200" cy="10668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4B9F6-1822-453F-9BA5-B541CBC51510}" type="datetimeFigureOut">
              <a:rPr lang="en-AU" smtClean="0"/>
              <a:t>8/05/2019</a:t>
            </a:fld>
            <a:endParaRPr lang="en-AU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E995DA0-5C84-49DD-8DB4-53B178757852}" type="slidenum">
              <a:rPr lang="en-AU" smtClean="0"/>
              <a:t>‹#›</a:t>
            </a:fld>
            <a:endParaRPr lang="en-AU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854478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174240" y="1574800"/>
            <a:ext cx="438912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86880" y="1574800"/>
            <a:ext cx="438912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4B9F6-1822-453F-9BA5-B541CBC51510}" type="datetimeFigureOut">
              <a:rPr lang="en-AU" smtClean="0"/>
              <a:t>8/05/2019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95DA0-5C84-49DD-8DB4-53B17875785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202610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70176" y="1572768"/>
            <a:ext cx="4389120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70176" y="2259366"/>
            <a:ext cx="438912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790944" y="1572768"/>
            <a:ext cx="4389120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790944" y="2259366"/>
            <a:ext cx="438912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4B9F6-1822-453F-9BA5-B541CBC51510}" type="datetimeFigureOut">
              <a:rPr lang="en-AU" smtClean="0"/>
              <a:t>8/05/2019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95DA0-5C84-49DD-8DB4-53B17875785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239762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4B9F6-1822-453F-9BA5-B541CBC51510}" type="datetimeFigureOut">
              <a:rPr lang="en-AU" smtClean="0"/>
              <a:t>8/05/2019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95DA0-5C84-49DD-8DB4-53B17875785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971633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4B9F6-1822-453F-9BA5-B541CBC51510}" type="datetimeFigureOut">
              <a:rPr lang="en-AU" smtClean="0"/>
              <a:t>8/05/2019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95DA0-5C84-49DD-8DB4-53B17875785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777291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1600200"/>
            <a:ext cx="6815667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600200"/>
            <a:ext cx="4011084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4B9F6-1822-453F-9BA5-B541CBC51510}" type="datetimeFigureOut">
              <a:rPr lang="en-AU" smtClean="0"/>
              <a:t>8/05/2019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995DA0-5C84-49DD-8DB4-53B178757852}" type="slidenum">
              <a:rPr lang="en-AU" smtClean="0"/>
              <a:t>‹#›</a:t>
            </a:fld>
            <a:endParaRPr lang="en-AU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590517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2001499" y="4846320"/>
            <a:ext cx="190501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12001169" cy="484632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5715000"/>
            <a:ext cx="10871200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4B9F6-1822-453F-9BA5-B541CBC51510}" type="datetimeFigureOut">
              <a:rPr lang="en-AU" smtClean="0"/>
              <a:t>8/05/2019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E995DA0-5C84-49DD-8DB4-53B178757852}" type="slidenum">
              <a:rPr lang="en-AU" smtClean="0"/>
              <a:t>‹#›</a:t>
            </a:fld>
            <a:endParaRPr lang="en-AU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609600" y="4953000"/>
            <a:ext cx="10871200" cy="762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2001499" y="0"/>
            <a:ext cx="190501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7620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152718"/>
            <a:ext cx="77216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752601"/>
            <a:ext cx="10160000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172201"/>
            <a:ext cx="4572000" cy="3048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B284B9F6-1822-453F-9BA5-B541CBC51510}" type="datetimeFigureOut">
              <a:rPr lang="en-AU" smtClean="0"/>
              <a:t>8/05/2019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600" y="6492876"/>
            <a:ext cx="4572000" cy="2838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 rot="16200000">
            <a:off x="11189124" y="5824644"/>
            <a:ext cx="1315721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 b="1">
                <a:solidFill>
                  <a:schemeClr val="tx2"/>
                </a:solidFill>
              </a:defRPr>
            </a:lvl1pPr>
          </a:lstStyle>
          <a:p>
            <a:fld id="{FE995DA0-5C84-49DD-8DB4-53B178757852}" type="slidenum">
              <a:rPr lang="en-AU" smtClean="0"/>
              <a:t>‹#›</a:t>
            </a:fld>
            <a:endParaRPr lang="en-AU"/>
          </a:p>
        </p:txBody>
      </p:sp>
      <p:sp>
        <p:nvSpPr>
          <p:cNvPr id="7" name="Rectangle 6"/>
          <p:cNvSpPr/>
          <p:nvPr/>
        </p:nvSpPr>
        <p:spPr>
          <a:xfrm>
            <a:off x="12001499" y="0"/>
            <a:ext cx="190501" cy="1371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2001499" y="1371600"/>
            <a:ext cx="190501" cy="5486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6" descr="Perth Modern School rgb stack"/>
          <p:cNvPicPr>
            <a:picLocks noChangeAspect="1" noChangeArrowheads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4593" y="137160"/>
            <a:ext cx="1883635" cy="1325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15876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txStyles>
    <p:titleStyle>
      <a:lvl1pPr algn="l" defTabSz="914400" rtl="0" eaLnBrk="1" latinLnBrk="0" hangingPunct="1">
        <a:spcBef>
          <a:spcPct val="0"/>
        </a:spcBef>
        <a:buNone/>
        <a:defRPr sz="3600" kern="1200" cap="all" spc="-6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eg"/><Relationship Id="rId3" Type="http://schemas.openxmlformats.org/officeDocument/2006/relationships/hyperlink" Target="http://images.google.co.uk/imgres?imgurl=http://www.westmidlandbirdclub.com/images/gallery/BroomeN/BlueTit20040302.jpg&amp;imgrefurl=http://www.westmidlandbirdclub.com/gallery/BroomeN/BlueTit20040302.htm&amp;h=400&amp;w=600&amp;sz=30&amp;hl=en&amp;start=2&amp;um=1&amp;tbnid=CVfYgfY9uN2cNM:&amp;tbnh=90&amp;tbnw=135&amp;prev=/images?q=blue+tit&amp;gbv=2&amp;svnum=10&amp;um=1&amp;hl=en" TargetMode="External"/><Relationship Id="rId7" Type="http://schemas.openxmlformats.org/officeDocument/2006/relationships/hyperlink" Target="http://images.google.co.uk/imgres?imgurl=http://www.birdingintaiwan.com/gallery/wen-hsin/new%20gallery/Peregrine%20Falcon.JPG&amp;imgrefurl=http://www.birdingintaiwan.com/gallery/wen-hsin/index.htm&amp;h=767&amp;w=1024&amp;sz=63&amp;hl=en&amp;start=2&amp;um=1&amp;tbnid=waIthrcS0GqIXM:&amp;tbnh=112&amp;tbnw=150&amp;prev=/images?q=peregrine+falcon&amp;gbv=2&amp;svnum=10&amp;um=1&amp;hl=en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jpeg"/><Relationship Id="rId5" Type="http://schemas.openxmlformats.org/officeDocument/2006/relationships/hyperlink" Target="http://images.google.co.uk/imgres?imgurl=http://www.avidimages.com/preview/2006/10/12/wagtail_avidimages_1063_prev.jpg&amp;imgrefurl=http://www.avidimages.com/view.php?id=1063&amp;h=334&amp;w=500&amp;sz=20&amp;hl=en&amp;start=9&amp;um=1&amp;tbnid=MxUwPhTUYf51AM:&amp;tbnh=87&amp;tbnw=130&amp;prev=/images?q=wagtail&amp;gbv=2&amp;svnum=10&amp;um=1&amp;hl=en" TargetMode="External"/><Relationship Id="rId4" Type="http://schemas.openxmlformats.org/officeDocument/2006/relationships/image" Target="../media/image32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jpeg"/><Relationship Id="rId3" Type="http://schemas.openxmlformats.org/officeDocument/2006/relationships/hyperlink" Target="http://images.google.co.uk/imgres?imgurl=http://www.naturalhistory.bc.ca/VNHS/Photography/Photographs1999/Mammals.jpg&amp;imgrefurl=http://www.naturalhistory.bc.ca/VNHS/Photography/Competition%201999.htm&amp;h=293&amp;w=430&amp;sz=19&amp;hl=en&amp;start=20&amp;um=1&amp;tbnid=mF96_DkxW8SDVM:&amp;tbnh=86&amp;tbnw=126&amp;prev=/images?q=mammals&amp;gbv=2&amp;svnum=10&amp;um=1&amp;hl=en" TargetMode="External"/><Relationship Id="rId7" Type="http://schemas.openxmlformats.org/officeDocument/2006/relationships/hyperlink" Target="http://www.montclair.edu/orgs/cc/Killer%20Whale.jpg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jpeg"/><Relationship Id="rId5" Type="http://schemas.openxmlformats.org/officeDocument/2006/relationships/hyperlink" Target="http://images.google.co.uk/imgres?imgurl=http://www.poster.net/bloom-steve/bloom-steve-dolphin-sunset-2407749.jpg&amp;imgrefurl=http://www.postershop.co.uk/Bloom-Steve/Bloom-Steve-Dolphin-Sunset-2407749.html&amp;h=299&amp;w=450&amp;sz=41&amp;hl=en&amp;start=2&amp;um=1&amp;tbnid=BFTh0xnbgoZ92M:&amp;tbnh=84&amp;tbnw=127&amp;prev=/images?q=dolphin&amp;gbv=2&amp;svnum=10&amp;um=1&amp;hl=en" TargetMode="External"/><Relationship Id="rId10" Type="http://schemas.openxmlformats.org/officeDocument/2006/relationships/image" Target="../media/image38.jpeg"/><Relationship Id="rId4" Type="http://schemas.openxmlformats.org/officeDocument/2006/relationships/image" Target="../media/image35.jpeg"/><Relationship Id="rId9" Type="http://schemas.openxmlformats.org/officeDocument/2006/relationships/hyperlink" Target="http://images.google.co.uk/imgres?imgurl=http://www.hickerphoto.com/data/media/40/beavers_sc35.jpg&amp;imgrefurl=http://www.hickerphoto.com/beavers-7814-pictures.htm&amp;h=312&amp;w=468&amp;sz=46&amp;hl=en&amp;start=3&amp;um=1&amp;tbnid=YnmcdcP7esVEMM:&amp;tbnh=85&amp;tbnw=128&amp;prev=/images?q=beavers&amp;gbv=2&amp;svnum=10&amp;um=1&amp;hl=en" TargetMode="Externa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jpeg"/><Relationship Id="rId3" Type="http://schemas.openxmlformats.org/officeDocument/2006/relationships/package" Target="../embeddings/Microsoft_Word_Document.docx"/><Relationship Id="rId7" Type="http://schemas.openxmlformats.org/officeDocument/2006/relationships/image" Target="../media/image4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41.jpeg"/><Relationship Id="rId5" Type="http://schemas.openxmlformats.org/officeDocument/2006/relationships/image" Target="../media/image40.jpeg"/><Relationship Id="rId4" Type="http://schemas.openxmlformats.org/officeDocument/2006/relationships/image" Target="../media/image39.wmf"/><Relationship Id="rId9" Type="http://schemas.openxmlformats.org/officeDocument/2006/relationships/image" Target="../media/image4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jpeg"/><Relationship Id="rId5" Type="http://schemas.openxmlformats.org/officeDocument/2006/relationships/image" Target="../media/image47.jpeg"/><Relationship Id="rId4" Type="http://schemas.openxmlformats.org/officeDocument/2006/relationships/image" Target="../media/image40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hyperlink" Target="https://youtu.be/ORB866QSGv8" TargetMode="External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images.google.co.uk/imgres?imgurl=http://www.uic.edu/classes/bios/bios100/labs/spirilla.jpg&amp;imgrefurl=http://www.uic.edu/classes/bios/bios100/labs/celllab.htm&amp;usg=__SAyiT6PsVOUAoxoA4J_7obNvO3g=&amp;h=236&amp;w=314&amp;sz=9&amp;hl=en&amp;start=3&amp;itbs=1&amp;tbnid=pQ_GA-nVpcguEM:&amp;tbnh=88&amp;tbnw=117&amp;prev=/images?q=bacteria+spirals&amp;hl=en&amp;safe=active&amp;gbv=2&amp;tbs=isch:1" TargetMode="External"/><Relationship Id="rId5" Type="http://schemas.openxmlformats.org/officeDocument/2006/relationships/image" Target="../media/image5.jpeg"/><Relationship Id="rId4" Type="http://schemas.openxmlformats.org/officeDocument/2006/relationships/hyperlink" Target="http://images.google.co.uk/imgres?imgurl=http://www.astrographics.com/GalleryPrints/Display/GP2110.jpg&amp;imgrefurl=http://www.astrographics.com/GalleryPrintsIndex/GP2110.html&amp;usg=__m5Co80Xe4TMRg3N7pSE7UncAq2s=&amp;h=360&amp;w=360&amp;sz=19&amp;hl=en&amp;start=27&amp;itbs=1&amp;tbnid=LFmyNE4PMVfgNM:&amp;tbnh=121&amp;tbnw=121&amp;prev=/images?q=bacterial+spirals&amp;start=20&amp;hl=en&amp;safe=active&amp;sa=N&amp;gbv=2&amp;ndsp=20&amp;tbs=isch:1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://images.google.co.uk/imgres?imgurl=http://www.internal.eawag.ch/~steiner/Zoo/Bilder/Urtiere/Bilder/stentor.jpg&amp;imgrefurl=http://www.internal.eawag.ch/~steiner/Zoo/Bilder/Urtiere/html/stentor.html&amp;h=281&amp;w=425&amp;sz=41&amp;hl=en&amp;start=16&amp;tbnid=vN6wf0KAZAwrLM:&amp;tbnh=83&amp;tbnw=126&amp;prev=/images?q=stentor&amp;gbv=2&amp;hl=en&amp;safe=active" TargetMode="External"/><Relationship Id="rId3" Type="http://schemas.openxmlformats.org/officeDocument/2006/relationships/hyperlink" Target="https://www.youtube.com/watch?v=UOfY26qdbU0" TargetMode="External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images.google.co.uk/imgres?imgurl=http://www.uic.edu/classes/bios/bios104/mike/redalgae.gif&amp;imgrefurl=http://www.uic.edu/classes/bios/bios104/mike/bacteria01.htm&amp;usg=__3csKtnbb-uKBxbklUCq099Qu-g0=&amp;h=311&amp;w=456&amp;sz=58&amp;hl=en&amp;start=5&amp;itbs=1&amp;tbnid=ot47rb3HdM5ReM:&amp;tbnh=87&amp;tbnw=128&amp;prev=/images?q=protist+red+algae&amp;hl=en&amp;safe=active&amp;gbv=2&amp;tbs=isch:1" TargetMode="External"/><Relationship Id="rId11" Type="http://schemas.openxmlformats.org/officeDocument/2006/relationships/image" Target="../media/image11.jpeg"/><Relationship Id="rId5" Type="http://schemas.openxmlformats.org/officeDocument/2006/relationships/image" Target="../media/image8.jpeg"/><Relationship Id="rId10" Type="http://schemas.openxmlformats.org/officeDocument/2006/relationships/hyperlink" Target="http://images.google.co.uk/imgres?imgurl=http://biology.unm.edu/ccouncil/Biology_203/Images/Protists/giardia-trph.jpg&amp;imgrefurl=http://www.flashcardmachine.com/organismal-biology-test1.html&amp;usg=__fWD2FxaRVAoMRc9_siqiuyeftIM=&amp;h=464&amp;w=541&amp;sz=12&amp;hl=en&amp;start=1&amp;itbs=1&amp;tbnid=BWSp0RTaxLN93M:&amp;tbnh=113&amp;tbnw=132&amp;prev=/images?q=giardia+intestinalis+protists&amp;hl=en&amp;safe=active&amp;gbv=2&amp;tbs=isch:1" TargetMode="External"/><Relationship Id="rId4" Type="http://schemas.openxmlformats.org/officeDocument/2006/relationships/hyperlink" Target="http://images.google.co.uk/imgres?imgurl=http://cache.eb.com/eb/image?id=9298&amp;rendTypeId=4&amp;imgrefurl=http://junior.britannica.com/eb/art-7512/Spirogyra-conjugative-and-vegetative-forms&amp;h=300&amp;w=453&amp;sz=58&amp;hl=en&amp;start=18&amp;tbnid=k0uXq9SJQBaRfM:&amp;tbnh=84&amp;tbnw=127&amp;prev=/images?q=Spirogyra&amp;gbv=2&amp;hl=en&amp;safe=active&amp;sa=G" TargetMode="External"/><Relationship Id="rId9" Type="http://schemas.openxmlformats.org/officeDocument/2006/relationships/image" Target="../media/image10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images.google.co.uk/imgres?imgurl=http://www.kaieteur.uk.com/blog/wp-content/uploads/2009/12/How-fungi-mushrooms-mycelium-can-help-save-the-world-Amethyst-deceiver-wild-mushroom.jpg&amp;imgrefurl=http://www.kaieteur.uk.com/blog/index.php/tag/mycoremediation/&amp;usg=__DiRniRj-2nrJYt0ADMhumXezp74=&amp;h=694&amp;w=580&amp;sz=154&amp;hl=en&amp;start=36&amp;um=1&amp;itbs=1&amp;tbnid=i-ga72-FVPWrdM:&amp;tbnh=139&amp;tbnw=116&amp;prev=/images?q=mycelium&amp;start=20&amp;um=1&amp;hl=en&amp;safe=active&amp;sa=N&amp;gbv=2&amp;ndsp=20&amp;tbs=isch:1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hyperlink" Target="http://www.elbert.k12.ga.us/showcase/nadams/fish/Clown-fish2.jpg" TargetMode="External"/><Relationship Id="rId7" Type="http://schemas.openxmlformats.org/officeDocument/2006/relationships/hyperlink" Target="http://images.google.co.uk/imgres?imgurl=http://www.movingplanets.com/img/animals/reptiles.jpg&amp;imgrefurl=http://www.movingplanets.com/world/animals/reptiles/&amp;h=276&amp;w=405&amp;sz=34&amp;hl=en&amp;start=16&amp;um=1&amp;tbnid=5VbrCjIkuNyHpM:&amp;tbnh=85&amp;tbnw=124&amp;prev=/images?q=reptiles&amp;gbv=2&amp;svnum=10&amp;um=1&amp;hl=en&amp;sa=G" TargetMode="External"/><Relationship Id="rId12" Type="http://schemas.openxmlformats.org/officeDocument/2006/relationships/image" Target="../media/image2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2.jpeg"/><Relationship Id="rId11" Type="http://schemas.openxmlformats.org/officeDocument/2006/relationships/hyperlink" Target="http://images.google.co.uk/imgres?imgurl=http://www.abc.net.au/nature/img/mammals6.jpg&amp;imgrefurl=http://www.abc.net.au/nature/mammals.htm&amp;h=273&amp;w=400&amp;sz=8&amp;hl=en&amp;start=1&amp;um=1&amp;tbnid=YOiSb1m1NSmdGM:&amp;tbnh=85&amp;tbnw=124&amp;prev=/images?q=mammals&amp;gbv=2&amp;svnum=10&amp;um=1&amp;hl=en" TargetMode="External"/><Relationship Id="rId5" Type="http://schemas.openxmlformats.org/officeDocument/2006/relationships/hyperlink" Target="http://images.google.co.uk/imgres?imgurl=http://z.about.com/d/animals/1/0/W/5/shutterstock_716539.jpg&amp;imgrefurl=http://fatknowledge.blogspot.com/2007_05_01_archive.html&amp;h=333&amp;w=500&amp;sz=47&amp;hl=en&amp;start=1&amp;um=1&amp;tbnid=TMSxmeoK1-DDtM:&amp;tbnh=87&amp;tbnw=130&amp;prev=/images?q=amphibians&amp;gbv=2&amp;svnum=10&amp;um=1&amp;hl=en" TargetMode="External"/><Relationship Id="rId10" Type="http://schemas.openxmlformats.org/officeDocument/2006/relationships/image" Target="../media/image24.jpeg"/><Relationship Id="rId4" Type="http://schemas.openxmlformats.org/officeDocument/2006/relationships/image" Target="../media/image21.jpeg"/><Relationship Id="rId9" Type="http://schemas.openxmlformats.org/officeDocument/2006/relationships/hyperlink" Target="http://images.google.co.uk/imgres?imgurl=http://www.bbc.co.uk/nottingham/content/images/2005/09/01/robin_bird_360x470.jpg&amp;imgrefurl=http://www.bbc.co.uk/nottingham/content/image_galleries/a_picture_of_nottinghamshire_wildlife_gallery.shtml?19&amp;h=470&amp;w=360&amp;sz=45&amp;hl=en&amp;start=1&amp;um=1&amp;tbnid=9Vt0wIn6rrel1M:&amp;tbnh=129&amp;tbnw=99&amp;prev=/images?q=robin+bird&amp;gbv=2&amp;svnum=10&amp;um=1&amp;hl=en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images.google.co.uk/imgres?imgurl=http://www.sinaicentral.com/Torahtimes/Atlantic_Salmon_4by5inches.jpg&amp;imgrefurl=http://www.sinaicentral.com/Torahtimes/kashrut.htm&amp;h=1617&amp;w=1294&amp;sz=518&amp;hl=en&amp;start=5&amp;um=1&amp;tbnid=ZcPuumRLJ6LLkM:&amp;tbnh=150&amp;tbnw=120&amp;prev=/images?q=salmon&amp;gbv=2&amp;svnum=10&amp;um=1&amp;hl=en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jpeg"/><Relationship Id="rId5" Type="http://schemas.openxmlformats.org/officeDocument/2006/relationships/hyperlink" Target="http://images.google.co.uk/imgres?imgurl=http://www.fishing-tackle-forum.com/images/trout-tips/trout-new-lip-ripperz.jpg&amp;imgrefurl=http://www.fishing-tackle-forum.com/products/lip-ripperz/index3.html&amp;h=286&amp;w=300&amp;sz=30&amp;hl=en&amp;start=2&amp;um=1&amp;tbnid=CgF8UsLv3dlqZM:&amp;tbnh=111&amp;tbnw=116&amp;prev=/images?q=trout&amp;gbv=2&amp;svnum=10&amp;um=1&amp;hl=en" TargetMode="External"/><Relationship Id="rId4" Type="http://schemas.openxmlformats.org/officeDocument/2006/relationships/image" Target="../media/image26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Image:Smooth_newt.jpeg" TargetMode="External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jpeg"/><Relationship Id="rId5" Type="http://schemas.openxmlformats.org/officeDocument/2006/relationships/hyperlink" Target="http://en.wikipedia.org/wiki/Image:Salamandra_salamandra_(Marek_Szczepanek).jpg" TargetMode="External"/><Relationship Id="rId4" Type="http://schemas.openxmlformats.org/officeDocument/2006/relationships/image" Target="../media/image2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7078" y="1063595"/>
            <a:ext cx="6502381" cy="4373563"/>
          </a:xfrm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CA" sz="2400" b="0" dirty="0"/>
              <a:t>The six kingdom system consists of:</a:t>
            </a:r>
          </a:p>
          <a:p>
            <a:pPr lvl="1">
              <a:lnSpc>
                <a:spcPct val="90000"/>
              </a:lnSpc>
            </a:pPr>
            <a:r>
              <a:rPr lang="en-CA" sz="2400" dirty="0"/>
              <a:t>Eubacteria (bacteria)</a:t>
            </a:r>
          </a:p>
          <a:p>
            <a:pPr lvl="1">
              <a:lnSpc>
                <a:spcPct val="90000"/>
              </a:lnSpc>
            </a:pPr>
            <a:r>
              <a:rPr lang="en-CA" sz="2400" dirty="0" err="1"/>
              <a:t>Archaebacteria</a:t>
            </a:r>
            <a:endParaRPr lang="en-CA" sz="2400" dirty="0"/>
          </a:p>
          <a:p>
            <a:pPr lvl="1">
              <a:lnSpc>
                <a:spcPct val="90000"/>
              </a:lnSpc>
            </a:pPr>
            <a:r>
              <a:rPr lang="en-CA" sz="2400" dirty="0"/>
              <a:t>Protista</a:t>
            </a:r>
          </a:p>
          <a:p>
            <a:pPr lvl="1">
              <a:lnSpc>
                <a:spcPct val="90000"/>
              </a:lnSpc>
            </a:pPr>
            <a:r>
              <a:rPr lang="en-CA" sz="2400" dirty="0"/>
              <a:t>Fungi</a:t>
            </a:r>
          </a:p>
          <a:p>
            <a:pPr lvl="1">
              <a:lnSpc>
                <a:spcPct val="90000"/>
              </a:lnSpc>
            </a:pPr>
            <a:r>
              <a:rPr lang="en-CA" sz="2400" dirty="0"/>
              <a:t>Plantae</a:t>
            </a:r>
          </a:p>
          <a:p>
            <a:pPr lvl="1">
              <a:lnSpc>
                <a:spcPct val="90000"/>
              </a:lnSpc>
            </a:pPr>
            <a:r>
              <a:rPr lang="en-CA" sz="2400" dirty="0"/>
              <a:t>Animalia</a:t>
            </a:r>
          </a:p>
          <a:p>
            <a:pPr marL="274320" lvl="1" indent="0">
              <a:lnSpc>
                <a:spcPct val="90000"/>
              </a:lnSpc>
              <a:buNone/>
            </a:pPr>
            <a:endParaRPr lang="en-CA" dirty="0"/>
          </a:p>
          <a:p>
            <a:pPr>
              <a:lnSpc>
                <a:spcPct val="90000"/>
              </a:lnSpc>
            </a:pPr>
            <a:r>
              <a:rPr lang="en-CA" sz="2400" i="1" dirty="0"/>
              <a:t>Come up with a mnemonic to remember these six kingdoms! – This mnemonic does not need to be in any particular order.</a:t>
            </a:r>
          </a:p>
          <a:p>
            <a:endParaRPr lang="en-AU" dirty="0"/>
          </a:p>
        </p:txBody>
      </p:sp>
      <p:pic>
        <p:nvPicPr>
          <p:cNvPr id="9218" name="Picture 2" descr="Six Kingdoms of Lif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9459" y="1361850"/>
            <a:ext cx="4936710" cy="5155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152718"/>
            <a:ext cx="7721600" cy="712696"/>
          </a:xfrm>
        </p:spPr>
        <p:txBody>
          <a:bodyPr/>
          <a:lstStyle/>
          <a:p>
            <a:r>
              <a:rPr lang="en-GB" b="1" dirty="0">
                <a:solidFill>
                  <a:srgbClr val="002060"/>
                </a:solidFill>
                <a:cs typeface="Calibri" panose="020F0502020204030204" pitchFamily="34" charset="0"/>
              </a:rPr>
              <a:t>The six kingdoms</a:t>
            </a:r>
          </a:p>
        </p:txBody>
      </p:sp>
      <p:pic>
        <p:nvPicPr>
          <p:cNvPr id="6" name="Picture 35" descr="Image result for stile app">
            <a:extLst>
              <a:ext uri="{FF2B5EF4-FFF2-40B4-BE49-F238E27FC236}">
                <a16:creationId xmlns:a16="http://schemas.microsoft.com/office/drawing/2014/main" id="{0B3DE533-BFCB-4890-A453-354E941269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7616" y="5489454"/>
            <a:ext cx="1759350" cy="1027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CB4BB78-71F2-45BC-BE1B-4CADE0273591}"/>
              </a:ext>
            </a:extLst>
          </p:cNvPr>
          <p:cNvSpPr txBox="1"/>
          <p:nvPr/>
        </p:nvSpPr>
        <p:spPr>
          <a:xfrm>
            <a:off x="4385479" y="5753323"/>
            <a:ext cx="25939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000" b="1" i="0" u="none" strike="noStrike" kern="1200" cap="none" spc="0" normalizeH="0" baseline="0" noProof="0" dirty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Process: Kingdoms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000" b="1" i="0" u="none" strike="noStrike" kern="1200" cap="none" spc="0" normalizeH="0" baseline="0" noProof="0" dirty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Gather: Kingdoms</a:t>
            </a:r>
          </a:p>
        </p:txBody>
      </p:sp>
    </p:spTree>
    <p:extLst>
      <p:ext uri="{BB962C8B-B14F-4D97-AF65-F5344CB8AC3E}">
        <p14:creationId xmlns:p14="http://schemas.microsoft.com/office/powerpoint/2010/main" val="37523783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152718"/>
            <a:ext cx="7721600" cy="842364"/>
          </a:xfrm>
        </p:spPr>
        <p:txBody>
          <a:bodyPr/>
          <a:lstStyle/>
          <a:p>
            <a:pPr algn="l"/>
            <a:r>
              <a:rPr lang="nl-NL" dirty="0">
                <a:solidFill>
                  <a:srgbClr val="002060"/>
                </a:solidFill>
              </a:rPr>
              <a:t>Reptiles</a:t>
            </a:r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49731" y="1739153"/>
            <a:ext cx="5885329" cy="4373563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nl-NL" sz="2400" b="0" dirty="0">
                <a:solidFill>
                  <a:srgbClr val="002060"/>
                </a:solidFill>
              </a:rPr>
              <a:t>Characteristics:</a:t>
            </a:r>
          </a:p>
          <a:p>
            <a:pPr marL="457200" indent="-457200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AU" sz="2400" b="0" dirty="0">
                <a:solidFill>
                  <a:srgbClr val="002060"/>
                </a:solidFill>
              </a:rPr>
              <a:t>They are </a:t>
            </a:r>
            <a:r>
              <a:rPr lang="en-AU" sz="2400" dirty="0">
                <a:solidFill>
                  <a:srgbClr val="002060"/>
                </a:solidFill>
              </a:rPr>
              <a:t>vertebrates</a:t>
            </a:r>
            <a:r>
              <a:rPr lang="en-AU" sz="2400" b="0" dirty="0">
                <a:solidFill>
                  <a:srgbClr val="002060"/>
                </a:solidFill>
              </a:rPr>
              <a:t>.</a:t>
            </a:r>
          </a:p>
          <a:p>
            <a:pPr marL="457200" indent="-457200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AU" sz="2400" b="0" dirty="0">
                <a:solidFill>
                  <a:srgbClr val="002060"/>
                </a:solidFill>
              </a:rPr>
              <a:t>Reptiles are covered </a:t>
            </a:r>
            <a:r>
              <a:rPr lang="en-AU" sz="2400" dirty="0">
                <a:solidFill>
                  <a:srgbClr val="002060"/>
                </a:solidFill>
              </a:rPr>
              <a:t>in scales</a:t>
            </a:r>
            <a:r>
              <a:rPr lang="en-AU" sz="2400" b="0" dirty="0">
                <a:solidFill>
                  <a:srgbClr val="002060"/>
                </a:solidFill>
              </a:rPr>
              <a:t>.</a:t>
            </a:r>
          </a:p>
          <a:p>
            <a:pPr marL="457200" indent="-457200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AU" sz="2400" b="0" dirty="0">
                <a:solidFill>
                  <a:srgbClr val="002060"/>
                </a:solidFill>
              </a:rPr>
              <a:t>Reptiles </a:t>
            </a:r>
            <a:r>
              <a:rPr lang="en-AU" sz="2400" dirty="0">
                <a:solidFill>
                  <a:srgbClr val="002060"/>
                </a:solidFill>
              </a:rPr>
              <a:t>breathe with lungs</a:t>
            </a:r>
            <a:r>
              <a:rPr lang="en-AU" sz="2400" b="0" dirty="0">
                <a:solidFill>
                  <a:srgbClr val="002060"/>
                </a:solidFill>
              </a:rPr>
              <a:t>.</a:t>
            </a:r>
          </a:p>
          <a:p>
            <a:pPr marL="457200" indent="-457200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AU" sz="2400" dirty="0">
                <a:solidFill>
                  <a:srgbClr val="002060"/>
                </a:solidFill>
              </a:rPr>
              <a:t>Most reptiles lay eggs</a:t>
            </a:r>
            <a:r>
              <a:rPr lang="en-AU" sz="2400" b="0" dirty="0">
                <a:solidFill>
                  <a:srgbClr val="002060"/>
                </a:solidFill>
              </a:rPr>
              <a:t>. Some reptiles, like the boa constrictor, give birth to live young.</a:t>
            </a:r>
          </a:p>
          <a:p>
            <a:pPr marL="457200" indent="-457200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AU" sz="2400" b="0" dirty="0">
                <a:solidFill>
                  <a:srgbClr val="002060"/>
                </a:solidFill>
              </a:rPr>
              <a:t>Almost all reptiles are </a:t>
            </a:r>
            <a:r>
              <a:rPr lang="en-AU" sz="2400" dirty="0">
                <a:solidFill>
                  <a:srgbClr val="002060"/>
                </a:solidFill>
              </a:rPr>
              <a:t>ectothermic (cold-blooded). </a:t>
            </a:r>
            <a:endParaRPr lang="nl-NL" sz="3200" dirty="0">
              <a:solidFill>
                <a:srgbClr val="002060"/>
              </a:solidFill>
            </a:endParaRPr>
          </a:p>
        </p:txBody>
      </p:sp>
      <p:pic>
        <p:nvPicPr>
          <p:cNvPr id="46085" name="Picture 5" descr="34-24-ExtantReptilesColl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5060" y="2275632"/>
            <a:ext cx="5389033" cy="2711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8099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6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460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082" grpId="0"/>
      <p:bldP spid="4608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152718"/>
            <a:ext cx="7721600" cy="936494"/>
          </a:xfrm>
        </p:spPr>
        <p:txBody>
          <a:bodyPr>
            <a:normAutofit/>
          </a:bodyPr>
          <a:lstStyle/>
          <a:p>
            <a:r>
              <a:rPr lang="nl-NL" dirty="0">
                <a:solidFill>
                  <a:srgbClr val="002060"/>
                </a:solidFill>
              </a:rPr>
              <a:t>Birds</a:t>
            </a:r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61257" y="1344639"/>
            <a:ext cx="8637814" cy="5252104"/>
          </a:xfrm>
        </p:spPr>
        <p:txBody>
          <a:bodyPr>
            <a:normAutofit/>
          </a:bodyPr>
          <a:lstStyle/>
          <a:p>
            <a:r>
              <a:rPr lang="nl-NL" sz="2800" dirty="0"/>
              <a:t>Characteristics: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800" b="0" dirty="0">
                <a:solidFill>
                  <a:srgbClr val="002060"/>
                </a:solidFill>
              </a:rPr>
              <a:t>They are </a:t>
            </a:r>
            <a:r>
              <a:rPr lang="en-AU" sz="2800" dirty="0">
                <a:solidFill>
                  <a:srgbClr val="002060"/>
                </a:solidFill>
              </a:rPr>
              <a:t>vertebrates</a:t>
            </a:r>
            <a:r>
              <a:rPr lang="en-AU" sz="2800" b="0" dirty="0">
                <a:solidFill>
                  <a:srgbClr val="002060"/>
                </a:solidFill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800" b="0" dirty="0">
                <a:solidFill>
                  <a:srgbClr val="002060"/>
                </a:solidFill>
              </a:rPr>
              <a:t>All birds have </a:t>
            </a:r>
            <a:r>
              <a:rPr lang="en-AU" sz="2800" dirty="0">
                <a:solidFill>
                  <a:srgbClr val="002060"/>
                </a:solidFill>
              </a:rPr>
              <a:t>feathers</a:t>
            </a:r>
            <a:r>
              <a:rPr lang="en-AU" sz="2800" b="0" dirty="0">
                <a:solidFill>
                  <a:srgbClr val="002060"/>
                </a:solidFill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800" b="0" dirty="0">
                <a:solidFill>
                  <a:srgbClr val="002060"/>
                </a:solidFill>
              </a:rPr>
              <a:t>All birds are </a:t>
            </a:r>
            <a:r>
              <a:rPr lang="nl-NL" sz="2800" dirty="0">
                <a:solidFill>
                  <a:srgbClr val="002060"/>
                </a:solidFill>
              </a:rPr>
              <a:t>endothermic</a:t>
            </a:r>
            <a:r>
              <a:rPr lang="en-AU" sz="2800" b="0" dirty="0">
                <a:solidFill>
                  <a:srgbClr val="002060"/>
                </a:solidFill>
              </a:rPr>
              <a:t> (warm-blooded). They can regulate their body temperature.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800" dirty="0">
                <a:solidFill>
                  <a:srgbClr val="002060"/>
                </a:solidFill>
              </a:rPr>
              <a:t>Female birds lay eggs</a:t>
            </a:r>
            <a:r>
              <a:rPr lang="en-AU" sz="2800" b="0" dirty="0">
                <a:solidFill>
                  <a:srgbClr val="002060"/>
                </a:solidFill>
              </a:rPr>
              <a:t>. Their young develop inside of the egg.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800" dirty="0">
                <a:solidFill>
                  <a:srgbClr val="002060"/>
                </a:solidFill>
              </a:rPr>
              <a:t>Birds have wings</a:t>
            </a:r>
            <a:r>
              <a:rPr lang="en-AU" sz="2800" b="0" dirty="0">
                <a:solidFill>
                  <a:srgbClr val="002060"/>
                </a:solidFill>
              </a:rPr>
              <a:t>, but not all birds use them to fly. Penguins and ostriches are examples of birds that do not fly. </a:t>
            </a:r>
          </a:p>
        </p:txBody>
      </p:sp>
      <p:pic>
        <p:nvPicPr>
          <p:cNvPr id="49157" name="Picture 5" descr="BlueTit20040302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7299" y="2873215"/>
            <a:ext cx="2527300" cy="126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159" name="Picture 7" descr="wagtail_avidimages_1063_prev">
            <a:hlinkClick r:id="rId5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3349" y="1495424"/>
            <a:ext cx="2235200" cy="1122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161" name="Picture 9" descr="Peregrine%2520Falcon">
            <a:hlinkClick r:id="rId7"/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8549" y="4392292"/>
            <a:ext cx="2540000" cy="142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3542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9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491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491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491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491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491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491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154" grpId="0"/>
      <p:bldP spid="49155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152718"/>
            <a:ext cx="7721600" cy="869258"/>
          </a:xfrm>
        </p:spPr>
        <p:txBody>
          <a:bodyPr/>
          <a:lstStyle/>
          <a:p>
            <a:r>
              <a:rPr lang="nl-NL" dirty="0">
                <a:solidFill>
                  <a:srgbClr val="002060"/>
                </a:solidFill>
              </a:rPr>
              <a:t>Mammals</a:t>
            </a:r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752601"/>
            <a:ext cx="6965576" cy="4373563"/>
          </a:xfrm>
        </p:spPr>
        <p:txBody>
          <a:bodyPr>
            <a:normAutofit/>
          </a:bodyPr>
          <a:lstStyle/>
          <a:p>
            <a:r>
              <a:rPr lang="nl-NL" sz="2800" dirty="0"/>
              <a:t>Characteristics: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800" b="0" dirty="0">
                <a:solidFill>
                  <a:srgbClr val="002060"/>
                </a:solidFill>
              </a:rPr>
              <a:t>They are </a:t>
            </a:r>
            <a:r>
              <a:rPr lang="en-AU" sz="2800" dirty="0">
                <a:solidFill>
                  <a:srgbClr val="002060"/>
                </a:solidFill>
              </a:rPr>
              <a:t>vertebrates</a:t>
            </a:r>
            <a:r>
              <a:rPr lang="en-AU" sz="2800" b="0" dirty="0">
                <a:solidFill>
                  <a:srgbClr val="002060"/>
                </a:solidFill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800" b="0" dirty="0">
                <a:solidFill>
                  <a:srgbClr val="002060"/>
                </a:solidFill>
              </a:rPr>
              <a:t>Are </a:t>
            </a:r>
            <a:r>
              <a:rPr lang="en-AU" sz="2800" dirty="0">
                <a:solidFill>
                  <a:srgbClr val="002060"/>
                </a:solidFill>
              </a:rPr>
              <a:t>endothermic</a:t>
            </a:r>
            <a:r>
              <a:rPr lang="en-AU" sz="2800" b="0" dirty="0">
                <a:solidFill>
                  <a:srgbClr val="002060"/>
                </a:solidFill>
              </a:rPr>
              <a:t> (“warm-blooded”)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800" dirty="0">
                <a:solidFill>
                  <a:srgbClr val="002060"/>
                </a:solidFill>
              </a:rPr>
              <a:t>Have hair </a:t>
            </a:r>
            <a:r>
              <a:rPr lang="en-AU" sz="2800" b="0" dirty="0">
                <a:solidFill>
                  <a:srgbClr val="002060"/>
                </a:solidFill>
              </a:rPr>
              <a:t>on their bodies.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800" dirty="0">
                <a:solidFill>
                  <a:srgbClr val="002060"/>
                </a:solidFill>
              </a:rPr>
              <a:t>Have mammary glands </a:t>
            </a:r>
            <a:r>
              <a:rPr lang="en-AU" sz="2800" b="0" dirty="0">
                <a:solidFill>
                  <a:srgbClr val="002060"/>
                </a:solidFill>
              </a:rPr>
              <a:t>that produce milk to feed their babies.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800" b="0" dirty="0">
                <a:solidFill>
                  <a:srgbClr val="002060"/>
                </a:solidFill>
              </a:rPr>
              <a:t>Most are </a:t>
            </a:r>
            <a:r>
              <a:rPr lang="en-AU" sz="2800" dirty="0">
                <a:solidFill>
                  <a:srgbClr val="002060"/>
                </a:solidFill>
              </a:rPr>
              <a:t>born alive</a:t>
            </a:r>
          </a:p>
        </p:txBody>
      </p:sp>
      <p:pic>
        <p:nvPicPr>
          <p:cNvPr id="50181" name="Picture 5" descr="Mammals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2790" y="3165372"/>
            <a:ext cx="2286860" cy="1170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183" name="Picture 7" descr="bloom-steve-dolphin-sunset-2407749">
            <a:hlinkClick r:id="rId5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5550" y="488950"/>
            <a:ext cx="2324100" cy="1152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185" name="Picture 9" descr="Killer%2520Whale">
            <a:hlinkClick r:id="rId7"/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5176" y="1762192"/>
            <a:ext cx="2324474" cy="1314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187" name="Picture 11" descr="beavers_sc35">
            <a:hlinkClick r:id="rId9"/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2790" y="4485768"/>
            <a:ext cx="2286860" cy="1138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4641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0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501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178" grpId="0"/>
      <p:bldP spid="50179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52718"/>
            <a:ext cx="7721600" cy="776116"/>
          </a:xfrm>
        </p:spPr>
        <p:txBody>
          <a:bodyPr/>
          <a:lstStyle/>
          <a:p>
            <a:r>
              <a:rPr lang="en-AU" dirty="0"/>
              <a:t>invertebrates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0347" y="1114402"/>
            <a:ext cx="10160000" cy="4373563"/>
          </a:xfrm>
        </p:spPr>
        <p:txBody>
          <a:bodyPr>
            <a:normAutofit/>
          </a:bodyPr>
          <a:lstStyle/>
          <a:p>
            <a:r>
              <a:rPr lang="en-AU" sz="2400" b="0" dirty="0"/>
              <a:t>Use the specimens provided and the following slides to complete the worksheet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/>
          </p:nvPr>
        </p:nvGraphicFramePr>
        <p:xfrm>
          <a:off x="10117177" y="1219200"/>
          <a:ext cx="1398167" cy="11797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" name="Document" showAsIcon="1" r:id="rId3" imgW="914400" imgH="771480" progId="Word.Document.12">
                  <p:embed/>
                </p:oleObj>
              </mc:Choice>
              <mc:Fallback>
                <p:oleObj name="Document" showAsIcon="1" r:id="rId3" imgW="914400" imgH="771480" progId="Word.Document.12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117177" y="1219200"/>
                        <a:ext cx="1398167" cy="117970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4" descr="Crab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28" t="39131" r="22496" b="9388"/>
          <a:stretch/>
        </p:blipFill>
        <p:spPr bwMode="auto">
          <a:xfrm>
            <a:off x="680570" y="2173358"/>
            <a:ext cx="3455517" cy="2069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BOX JELLYFISH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2085" y="2738611"/>
            <a:ext cx="2223399" cy="3440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0348" y="4632449"/>
            <a:ext cx="2693921" cy="1764983"/>
          </a:xfrm>
          <a:prstGeom prst="rect">
            <a:avLst/>
          </a:prstGeom>
        </p:spPr>
      </p:pic>
      <p:pic>
        <p:nvPicPr>
          <p:cNvPr id="8" name="Picture 4" descr=" 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0471" y="4632449"/>
            <a:ext cx="1880259" cy="2082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01224" y="2173358"/>
            <a:ext cx="3084922" cy="2213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1450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73423" y="340977"/>
            <a:ext cx="7721600" cy="681000"/>
          </a:xfrm>
        </p:spPr>
        <p:txBody>
          <a:bodyPr/>
          <a:lstStyle/>
          <a:p>
            <a:r>
              <a:rPr lang="en-AU" dirty="0"/>
              <a:t>arthropods</a:t>
            </a:r>
          </a:p>
        </p:txBody>
      </p:sp>
      <p:sp>
        <p:nvSpPr>
          <p:cNvPr id="2" name="Rectangle 1"/>
          <p:cNvSpPr/>
          <p:nvPr/>
        </p:nvSpPr>
        <p:spPr>
          <a:xfrm>
            <a:off x="277585" y="1283581"/>
            <a:ext cx="11674929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AU" sz="2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The largest animal phylum -- about 85% of all known animals in the world are part of this class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AU" sz="2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 segmented body</a:t>
            </a:r>
            <a:r>
              <a:rPr kumimoji="0" lang="en-AU" sz="2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.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AU" sz="2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body made up of more than one part. 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AU" sz="2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Many jointed legs or limbs</a:t>
            </a:r>
            <a:r>
              <a:rPr kumimoji="0" lang="en-AU" sz="2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. 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AU" sz="2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spiders have 8 legs, millipedes can have hundreds!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AU" sz="2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An exoskeleton</a:t>
            </a:r>
            <a:r>
              <a:rPr kumimoji="0" lang="en-AU" sz="2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. 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AU" sz="2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external skeleton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AU" sz="2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protects the arthropods body.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AU" sz="2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Ectothermic (Cold blooded)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AU" sz="2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Can’t regulate their own body temperature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AU" sz="2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Bilateral body symmetry. 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AU" sz="2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they're the same on both sides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AU" sz="2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Examples: spiders, insects, centipedes, mites, ticks, lobsters, crabs, shrimp, crayfish, krill, barnacles, scorpions 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AU" sz="24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25015" t="19705" r="31422" b="9404"/>
          <a:stretch/>
        </p:blipFill>
        <p:spPr>
          <a:xfrm>
            <a:off x="8154336" y="4423034"/>
            <a:ext cx="1422744" cy="1541306"/>
          </a:xfrm>
          <a:prstGeom prst="rect">
            <a:avLst/>
          </a:prstGeom>
        </p:spPr>
      </p:pic>
      <p:pic>
        <p:nvPicPr>
          <p:cNvPr id="3074" name="Picture 2" descr="Grasshopper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20" t="19894" r="15433" b="12002"/>
          <a:stretch/>
        </p:blipFill>
        <p:spPr bwMode="auto">
          <a:xfrm>
            <a:off x="7428077" y="1881468"/>
            <a:ext cx="2045455" cy="1190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rab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28" t="39131" r="22496" b="9388"/>
          <a:stretch/>
        </p:blipFill>
        <p:spPr bwMode="auto">
          <a:xfrm>
            <a:off x="8865708" y="3202352"/>
            <a:ext cx="1898270" cy="1136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entiped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7271" y="1884472"/>
            <a:ext cx="2213414" cy="1136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Bees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29" t="17633" r="22293" b="8568"/>
          <a:stretch/>
        </p:blipFill>
        <p:spPr bwMode="auto">
          <a:xfrm>
            <a:off x="9980306" y="4405219"/>
            <a:ext cx="1705290" cy="1559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86362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52718"/>
            <a:ext cx="7721600" cy="906870"/>
          </a:xfrm>
        </p:spPr>
        <p:txBody>
          <a:bodyPr/>
          <a:lstStyle/>
          <a:p>
            <a:r>
              <a:rPr lang="en-AU" dirty="0"/>
              <a:t>cnidarians</a:t>
            </a:r>
          </a:p>
        </p:txBody>
      </p:sp>
      <p:pic>
        <p:nvPicPr>
          <p:cNvPr id="1026" name="Picture 2" descr="BOX JELLYFIS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4841" y="1984402"/>
            <a:ext cx="2674309" cy="4138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748552" y="1674159"/>
            <a:ext cx="7954577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Examples: jellyfish, sea anemone, coral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AU" sz="24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AU" sz="2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Water animals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AU" sz="2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Simple, </a:t>
            </a:r>
            <a:r>
              <a:rPr kumimoji="0" lang="en-AU" sz="2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usually symmetrical</a:t>
            </a:r>
            <a:r>
              <a:rPr kumimoji="0" lang="en-AU" sz="2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, body with a mouth opening.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AU" sz="2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All have stinging cells </a:t>
            </a:r>
            <a:r>
              <a:rPr kumimoji="0" lang="en-AU" sz="2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on tentacles around the mouth catch prey.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AU" sz="2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Either bell-shaped and mobile, like the jellyfish, or tubes anchored to one spot, like coral and sea anemones.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AU" sz="2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Many are able to reproduce asexually (without mating) and sexually</a:t>
            </a:r>
            <a:r>
              <a:rPr kumimoji="0" lang="en-AU" sz="2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.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AU" sz="2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There are 9,000 species.</a:t>
            </a:r>
          </a:p>
        </p:txBody>
      </p:sp>
    </p:spTree>
    <p:extLst>
      <p:ext uri="{BB962C8B-B14F-4D97-AF65-F5344CB8AC3E}">
        <p14:creationId xmlns:p14="http://schemas.microsoft.com/office/powerpoint/2010/main" val="8035001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73423" y="340977"/>
            <a:ext cx="7721600" cy="681000"/>
          </a:xfrm>
        </p:spPr>
        <p:txBody>
          <a:bodyPr/>
          <a:lstStyle/>
          <a:p>
            <a:r>
              <a:rPr lang="en-AU" dirty="0" err="1"/>
              <a:t>platyhelminthes</a:t>
            </a:r>
            <a:endParaRPr lang="en-AU" dirty="0"/>
          </a:p>
        </p:txBody>
      </p:sp>
      <p:sp>
        <p:nvSpPr>
          <p:cNvPr id="6" name="TextBox 5"/>
          <p:cNvSpPr txBox="1"/>
          <p:nvPr/>
        </p:nvSpPr>
        <p:spPr>
          <a:xfrm>
            <a:off x="307975" y="1186684"/>
            <a:ext cx="8191688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Examples: Flatworms :tapeworms, monogenean, flukes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24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AU" sz="2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Bilaterally symmetrical</a:t>
            </a:r>
            <a:r>
              <a:rPr kumimoji="0" lang="en-AU" sz="2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AU" sz="2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Body having 3 layers of tissues with organs and organelles.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AU" sz="2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Body contains no internal cavity.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AU" sz="2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Possesses a blind gut </a:t>
            </a:r>
            <a:r>
              <a:rPr kumimoji="0" lang="en-AU" sz="2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(i.e. it has a mouth but no anus)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AU" sz="2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Has normally a </a:t>
            </a:r>
            <a:r>
              <a:rPr kumimoji="0" lang="en-AU" sz="2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nervous system of longitudinal fibres </a:t>
            </a:r>
            <a:r>
              <a:rPr kumimoji="0" lang="en-AU" sz="2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rather than a net.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AU" sz="2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Generally flattened</a:t>
            </a:r>
            <a:r>
              <a:rPr kumimoji="0" lang="en-AU" sz="2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AU" sz="2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Reproduction mostly sexual as hermaphrodites</a:t>
            </a:r>
            <a:r>
              <a:rPr kumimoji="0" lang="en-AU" sz="2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AU" sz="2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Mostly they feed on animals and other smaller life forms</a:t>
            </a:r>
            <a:r>
              <a:rPr kumimoji="0" lang="en-AU" sz="2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.</a:t>
            </a:r>
          </a:p>
        </p:txBody>
      </p:sp>
      <p:sp>
        <p:nvSpPr>
          <p:cNvPr id="7" name="AutoShape 2" descr="Image result for platyhelminthe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9662" y="2467535"/>
            <a:ext cx="2857500" cy="16002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7362" y="4493559"/>
            <a:ext cx="2209800" cy="14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4447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73423" y="340977"/>
            <a:ext cx="7721600" cy="681000"/>
          </a:xfrm>
        </p:spPr>
        <p:txBody>
          <a:bodyPr/>
          <a:lstStyle/>
          <a:p>
            <a:r>
              <a:rPr lang="en-AU" dirty="0" err="1"/>
              <a:t>mollusca</a:t>
            </a:r>
            <a:endParaRPr lang="en-AU" dirty="0"/>
          </a:p>
        </p:txBody>
      </p:sp>
      <p:sp>
        <p:nvSpPr>
          <p:cNvPr id="2" name="TextBox 1"/>
          <p:cNvSpPr txBox="1"/>
          <p:nvPr/>
        </p:nvSpPr>
        <p:spPr>
          <a:xfrm>
            <a:off x="699247" y="1205660"/>
            <a:ext cx="59955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0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Examples: snails, clams, squids and octopods</a:t>
            </a:r>
          </a:p>
        </p:txBody>
      </p:sp>
      <p:pic>
        <p:nvPicPr>
          <p:cNvPr id="2050" name="Picture 2" descr=" 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6675" y="1187312"/>
            <a:ext cx="1419225" cy="1571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 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4281" y="1205660"/>
            <a:ext cx="1419225" cy="1571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699247" y="1851746"/>
            <a:ext cx="6096000" cy="4154984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AU" sz="2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Molluscs have </a:t>
            </a:r>
            <a:r>
              <a:rPr kumimoji="0" lang="en-AU" sz="2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soft bodies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AU" sz="2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bodies are </a:t>
            </a:r>
            <a:r>
              <a:rPr kumimoji="0" lang="en-AU" sz="2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not divided into rings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AU" sz="2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don't have legs, though some have flexible tentacles for sensing their environment or grabbing things.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AU" sz="2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Most mollusc species grow a hard shell </a:t>
            </a:r>
            <a:r>
              <a:rPr kumimoji="0" lang="en-AU" sz="2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for protection, but their shell grows in only one or two pieces. </a:t>
            </a: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AU" sz="2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It doesn't have joints </a:t>
            </a:r>
            <a:r>
              <a:rPr kumimoji="0" lang="en-AU" sz="2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like the exoskeletons of insects and crustaceans . </a:t>
            </a:r>
          </a:p>
        </p:txBody>
      </p:sp>
      <p:pic>
        <p:nvPicPr>
          <p:cNvPr id="2054" name="Picture 6" descr="mollusks1C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3692" y="3254188"/>
            <a:ext cx="4467375" cy="3119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84901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73423" y="340977"/>
            <a:ext cx="7721600" cy="681000"/>
          </a:xfrm>
        </p:spPr>
        <p:txBody>
          <a:bodyPr/>
          <a:lstStyle/>
          <a:p>
            <a:r>
              <a:rPr lang="en-AU" dirty="0" err="1"/>
              <a:t>annelida</a:t>
            </a:r>
            <a:endParaRPr lang="en-AU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6819" y="4566114"/>
            <a:ext cx="1009650" cy="15716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3799" y="1849810"/>
            <a:ext cx="3475691" cy="249343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60614" y="1496087"/>
            <a:ext cx="6242315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Examples: earthworms, leeches, polychaetes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24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AU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have no legs</a:t>
            </a:r>
            <a:endParaRPr kumimoji="0" lang="en-AU" sz="2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AU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no hard skeleton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AU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bodies are divided into many little segments, like rings joined together</a:t>
            </a:r>
            <a:r>
              <a:rPr kumimoji="0" lang="en-AU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0349282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73423" y="340977"/>
            <a:ext cx="7721600" cy="681000"/>
          </a:xfrm>
        </p:spPr>
        <p:txBody>
          <a:bodyPr/>
          <a:lstStyle/>
          <a:p>
            <a:r>
              <a:rPr lang="en-AU" dirty="0" err="1"/>
              <a:t>echinodermata</a:t>
            </a:r>
            <a:endParaRPr lang="en-AU" dirty="0"/>
          </a:p>
        </p:txBody>
      </p:sp>
      <p:pic>
        <p:nvPicPr>
          <p:cNvPr id="4098" name="Picture 2" descr="Images of Echinoderm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9059" y="5103835"/>
            <a:ext cx="5153025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645424" y="5256919"/>
            <a:ext cx="532068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Starfish, sand dollars and sea urchins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24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645424" y="1576390"/>
            <a:ext cx="6554787" cy="33547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All echinoderms are </a:t>
            </a:r>
            <a:r>
              <a:rPr kumimoji="0" lang="en-US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invertebrates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can only live in the ocean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have </a:t>
            </a:r>
            <a:r>
              <a:rPr kumimoji="0" lang="en-US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spiny or bumpy skin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. 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have </a:t>
            </a:r>
            <a:r>
              <a:rPr kumimoji="0" lang="en-US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radial symmetry 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on their bodies. 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AU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reproduction is usually sexual </a:t>
            </a:r>
            <a:r>
              <a:rPr kumimoji="0" lang="en-AU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though several species of echinoderms, such as sea stars and sea cucumbers, can also reproduce asexually</a:t>
            </a: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4100" name="Picture 4" descr="http://study.com/cimages/multimages/16/starfishsym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9834" y="1856065"/>
            <a:ext cx="276225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61884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xfrm>
            <a:off x="147918" y="977312"/>
            <a:ext cx="9426388" cy="761682"/>
          </a:xfrm>
        </p:spPr>
        <p:txBody>
          <a:bodyPr>
            <a:normAutofit fontScale="90000"/>
          </a:bodyPr>
          <a:lstStyle/>
          <a:p>
            <a:r>
              <a:rPr lang="en-US" sz="4000" b="1" dirty="0">
                <a:solidFill>
                  <a:srgbClr val="002060"/>
                </a:solidFill>
                <a:cs typeface="Calibri" panose="020F0502020204030204" pitchFamily="34" charset="0"/>
              </a:rPr>
              <a:t>Kingdom </a:t>
            </a:r>
            <a:r>
              <a:rPr lang="en-US" sz="4000" b="1" dirty="0" err="1">
                <a:solidFill>
                  <a:srgbClr val="002060"/>
                </a:solidFill>
                <a:cs typeface="Calibri" panose="020F0502020204030204" pitchFamily="34" charset="0"/>
              </a:rPr>
              <a:t>Prokaroytae</a:t>
            </a:r>
            <a:r>
              <a:rPr lang="en-US" sz="4000" b="1" dirty="0">
                <a:solidFill>
                  <a:srgbClr val="002060"/>
                </a:solidFill>
                <a:cs typeface="Calibri" panose="020F0502020204030204" pitchFamily="34" charset="0"/>
              </a:rPr>
              <a:t> (MONERA)</a:t>
            </a:r>
            <a:r>
              <a:rPr lang="en-US" sz="40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/>
            </a:r>
            <a:br>
              <a:rPr lang="en-US" sz="40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31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(bacteria and cyanobacteria)</a:t>
            </a:r>
            <a:r>
              <a:rPr lang="en-US" sz="27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27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dirty="0">
              <a:solidFill>
                <a:srgbClr val="00CC00"/>
              </a:solidFill>
            </a:endParaRPr>
          </a:p>
        </p:txBody>
      </p:sp>
      <p:sp>
        <p:nvSpPr>
          <p:cNvPr id="6147" name="Rectangle 3"/>
          <p:cNvSpPr>
            <a:spLocks noGrp="1" noChangeArrowheads="1"/>
          </p:cNvSpPr>
          <p:nvPr>
            <p:ph idx="1"/>
          </p:nvPr>
        </p:nvSpPr>
        <p:spPr>
          <a:xfrm>
            <a:off x="609599" y="1358153"/>
            <a:ext cx="6840071" cy="5204012"/>
          </a:xfrm>
        </p:spPr>
        <p:txBody>
          <a:bodyPr>
            <a:normAutofit/>
          </a:bodyPr>
          <a:lstStyle/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400" b="0" dirty="0">
                <a:latin typeface="Arial" panose="020B0604020202020204" pitchFamily="34" charset="0"/>
                <a:cs typeface="Arial" panose="020B0604020202020204" pitchFamily="34" charset="0"/>
              </a:rPr>
              <a:t>Prokaryotes are everywhere</a:t>
            </a:r>
          </a:p>
          <a:p>
            <a:pPr marL="914400" lvl="1" indent="-457200">
              <a:lnSpc>
                <a:spcPct val="90000"/>
              </a:lnSpc>
            </a:pPr>
            <a:r>
              <a:rPr lang="en-US" sz="2400" b="0" dirty="0">
                <a:latin typeface="Arial" panose="020B0604020202020204" pitchFamily="34" charset="0"/>
                <a:cs typeface="Arial" panose="020B0604020202020204" pitchFamily="34" charset="0"/>
              </a:rPr>
              <a:t>They have even been found in rocks miles below the earths surface</a:t>
            </a:r>
          </a:p>
          <a:p>
            <a:pPr marL="914400" lvl="1" indent="-457200">
              <a:lnSpc>
                <a:spcPct val="90000"/>
              </a:lnSpc>
            </a:pPr>
            <a:r>
              <a:rPr lang="en-US" sz="2400" b="0" dirty="0">
                <a:latin typeface="Arial" panose="020B0604020202020204" pitchFamily="34" charset="0"/>
                <a:cs typeface="Arial" panose="020B0604020202020204" pitchFamily="34" charset="0"/>
              </a:rPr>
              <a:t>The number of prokaryotes in a single handful of soil is greater than the number of people who have ever lived!!!</a:t>
            </a:r>
          </a:p>
          <a:p>
            <a:pPr lvl="1" indent="0">
              <a:lnSpc>
                <a:spcPct val="90000"/>
              </a:lnSpc>
              <a:buNone/>
            </a:pPr>
            <a:endParaRPr lang="en-US" sz="2400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AU" sz="2400" dirty="0">
                <a:latin typeface="Arial" panose="020B0604020202020204" pitchFamily="34" charset="0"/>
                <a:cs typeface="Arial" panose="020B0604020202020204" pitchFamily="34" charset="0"/>
              </a:rPr>
              <a:t>Most prokaryotes are unicellular</a:t>
            </a:r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AU" sz="2400" b="0" dirty="0">
                <a:latin typeface="Arial" panose="020B0604020202020204" pitchFamily="34" charset="0"/>
                <a:cs typeface="Arial" panose="020B0604020202020204" pitchFamily="34" charset="0"/>
              </a:rPr>
              <a:t>Have a variety of shapes- cocci (spheres), bacilli (rods) and spiral</a:t>
            </a:r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AU" sz="2400" b="0" dirty="0">
                <a:latin typeface="Arial" panose="020B0604020202020204" pitchFamily="34" charset="0"/>
                <a:cs typeface="Arial" panose="020B0604020202020204" pitchFamily="34" charset="0"/>
              </a:rPr>
              <a:t>Do not have membrane bound organelles</a:t>
            </a:r>
          </a:p>
          <a:p>
            <a:pPr marL="457200" indent="-457200">
              <a:lnSpc>
                <a:spcPct val="90000"/>
              </a:lnSpc>
            </a:pPr>
            <a:r>
              <a:rPr lang="en-US" sz="2200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b="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https://youtu.be/ORB866QSGv8</a:t>
            </a:r>
            <a:endParaRPr lang="en-US" sz="2200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lnSpc>
                <a:spcPct val="90000"/>
              </a:lnSpc>
            </a:pPr>
            <a:endParaRPr lang="en-US" sz="2200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90000"/>
              </a:lnSpc>
              <a:buFontTx/>
              <a:buNone/>
            </a:pPr>
            <a:endParaRPr lang="en-US" sz="2400" dirty="0">
              <a:latin typeface="Comic Sans MS" pitchFamily="66" charset="0"/>
            </a:endParaRPr>
          </a:p>
        </p:txBody>
      </p:sp>
      <p:pic>
        <p:nvPicPr>
          <p:cNvPr id="6" name="Picture 16" descr="GP2110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2800" y="729212"/>
            <a:ext cx="2026470" cy="1519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8" descr="spirilla">
            <a:hlinkClick r:id="rId6"/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2800" y="5554523"/>
            <a:ext cx="2026470" cy="1143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320px-Prokaryote_cell_diagram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99" b="22223"/>
          <a:stretch>
            <a:fillRect/>
          </a:stretch>
        </p:blipFill>
        <p:spPr bwMode="auto">
          <a:xfrm>
            <a:off x="7700481" y="2447165"/>
            <a:ext cx="3491108" cy="2909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6179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6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6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61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61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61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61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52718"/>
            <a:ext cx="7721600" cy="895794"/>
          </a:xfrm>
        </p:spPr>
        <p:txBody>
          <a:bodyPr/>
          <a:lstStyle/>
          <a:p>
            <a:r>
              <a:rPr lang="en-AU" dirty="0" err="1"/>
              <a:t>Mindmap</a:t>
            </a:r>
            <a:r>
              <a:rPr lang="en-AU" dirty="0"/>
              <a:t> </a:t>
            </a:r>
          </a:p>
        </p:txBody>
      </p:sp>
      <p:pic>
        <p:nvPicPr>
          <p:cNvPr id="3074" name="Picture 2" descr="Image result for biology classification mind ma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9759" y="982108"/>
            <a:ext cx="9399969" cy="5678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23523" y="1317960"/>
            <a:ext cx="2648482" cy="29546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AU" sz="2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Chordates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AU" sz="2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Arthropods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nl-NL" sz="2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Amphibians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AU" sz="2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Cnidarians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AU" sz="2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Platyhelminthes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AU" sz="2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Mollusca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AU" sz="2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Annelida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AU" sz="18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937453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571420" y="33910"/>
            <a:ext cx="8467165" cy="775129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002060"/>
                </a:solidFill>
                <a:cs typeface="Calibri" panose="020F0502020204030204" pitchFamily="34" charset="0"/>
              </a:rPr>
              <a:t>Kingdom </a:t>
            </a:r>
            <a:r>
              <a:rPr lang="en-US" b="1" dirty="0" err="1">
                <a:solidFill>
                  <a:srgbClr val="002060"/>
                </a:solidFill>
                <a:cs typeface="Calibri" panose="020F0502020204030204" pitchFamily="34" charset="0"/>
              </a:rPr>
              <a:t>Protoctista</a:t>
            </a:r>
            <a:r>
              <a:rPr lang="en-US" b="1" dirty="0">
                <a:solidFill>
                  <a:srgbClr val="002060"/>
                </a:solidFill>
                <a:cs typeface="Calibri" panose="020F0502020204030204" pitchFamily="34" charset="0"/>
              </a:rPr>
              <a:t> (PROTISTS)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idx="1"/>
          </p:nvPr>
        </p:nvSpPr>
        <p:spPr>
          <a:xfrm>
            <a:off x="609600" y="1144402"/>
            <a:ext cx="7135906" cy="5679688"/>
          </a:xfrm>
        </p:spPr>
        <p:txBody>
          <a:bodyPr>
            <a:normAutofit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0" dirty="0">
                <a:latin typeface="Arial" panose="020B0604020202020204" pitchFamily="34" charset="0"/>
                <a:cs typeface="Arial" panose="020B0604020202020204" pitchFamily="34" charset="0"/>
              </a:rPr>
              <a:t>a group in which organisms end up in if they are not prokaryotes, fungi, plants or animals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0" dirty="0" err="1">
                <a:latin typeface="Arial" panose="020B0604020202020204" pitchFamily="34" charset="0"/>
                <a:cs typeface="Arial" panose="020B0604020202020204" pitchFamily="34" charset="0"/>
              </a:rPr>
              <a:t>Protists</a:t>
            </a:r>
            <a:r>
              <a:rPr lang="en-US" sz="2400" b="0" dirty="0">
                <a:latin typeface="Arial" panose="020B0604020202020204" pitchFamily="34" charset="0"/>
                <a:cs typeface="Arial" panose="020B0604020202020204" pitchFamily="34" charset="0"/>
              </a:rPr>
              <a:t> are extremely diverse</a:t>
            </a:r>
            <a:endParaRPr lang="en-US" sz="2400" b="0" dirty="0">
              <a:solidFill>
                <a:srgbClr val="33CC3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Mostly </a:t>
            </a:r>
            <a:r>
              <a:rPr lang="en-US" sz="24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unicellular</a:t>
            </a:r>
            <a:r>
              <a:rPr lang="en-US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0" dirty="0">
                <a:latin typeface="Arial" panose="020B0604020202020204" pitchFamily="34" charset="0"/>
                <a:cs typeface="Arial" panose="020B0604020202020204" pitchFamily="34" charset="0"/>
              </a:rPr>
              <a:t>Usually found in aquatic environments</a:t>
            </a:r>
          </a:p>
          <a:p>
            <a:pPr marL="800100" lvl="1" indent="-342900"/>
            <a:r>
              <a:rPr lang="en-US" sz="2400" b="0" dirty="0">
                <a:latin typeface="Arial" panose="020B0604020202020204" pitchFamily="34" charset="0"/>
                <a:cs typeface="Arial" panose="020B0604020202020204" pitchFamily="34" charset="0"/>
              </a:rPr>
              <a:t>Includes algae (seaweeds), fungi (slime </a:t>
            </a:r>
            <a:r>
              <a:rPr lang="en-US" sz="2400" b="0" dirty="0" err="1">
                <a:latin typeface="Arial" panose="020B0604020202020204" pitchFamily="34" charset="0"/>
                <a:cs typeface="Arial" panose="020B0604020202020204" pitchFamily="34" charset="0"/>
              </a:rPr>
              <a:t>moulds</a:t>
            </a:r>
            <a:r>
              <a:rPr lang="en-US" sz="2400" b="0" dirty="0">
                <a:latin typeface="Arial" panose="020B0604020202020204" pitchFamily="34" charset="0"/>
                <a:cs typeface="Arial" panose="020B0604020202020204" pitchFamily="34" charset="0"/>
              </a:rPr>
              <a:t>) and protozoans e.g. amoeba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0" dirty="0">
                <a:latin typeface="Arial" panose="020B0604020202020204" pitchFamily="34" charset="0"/>
                <a:cs typeface="Arial" panose="020B0604020202020204" pitchFamily="34" charset="0"/>
              </a:rPr>
              <a:t>Have a cellulose cell wall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0" dirty="0">
                <a:latin typeface="Arial" panose="020B0604020202020204" pitchFamily="34" charset="0"/>
                <a:cs typeface="Arial" panose="020B0604020202020204" pitchFamily="34" charset="0"/>
              </a:rPr>
              <a:t>Reproduction highly varied- some exclusively asexual and some sexual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400" b="0" dirty="0">
                <a:latin typeface="Arial" panose="020B0604020202020204" pitchFamily="34" charset="0"/>
                <a:cs typeface="Arial" panose="020B0604020202020204" pitchFamily="34" charset="0"/>
              </a:rPr>
              <a:t>Many </a:t>
            </a:r>
            <a:r>
              <a:rPr lang="en-AU" sz="2400" b="0" dirty="0" err="1">
                <a:latin typeface="Arial" panose="020B0604020202020204" pitchFamily="34" charset="0"/>
                <a:cs typeface="Arial" panose="020B0604020202020204" pitchFamily="34" charset="0"/>
              </a:rPr>
              <a:t>protists</a:t>
            </a:r>
            <a:r>
              <a:rPr lang="en-AU" sz="2400" b="0" dirty="0">
                <a:latin typeface="Arial" panose="020B0604020202020204" pitchFamily="34" charset="0"/>
                <a:cs typeface="Arial" panose="020B0604020202020204" pitchFamily="34" charset="0"/>
              </a:rPr>
              <a:t> are parasites and pathogens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400" b="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https://www.youtube.com/watch?v=UOfY26qdbU0</a:t>
            </a:r>
            <a:endParaRPr lang="en-AU" sz="2400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>
              <a:solidFill>
                <a:srgbClr val="33CC33"/>
              </a:solidFill>
            </a:endParaRPr>
          </a:p>
        </p:txBody>
      </p:sp>
      <p:pic>
        <p:nvPicPr>
          <p:cNvPr id="5" name="Picture 9" descr="image%3Fid%3D9298%26rendTypeId%3D4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919676" y="3783630"/>
            <a:ext cx="2559424" cy="126920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6" name="Picture 13" descr="redalgae">
            <a:hlinkClick r:id="rId6"/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9676" y="5357497"/>
            <a:ext cx="2559424" cy="1303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stentor">
            <a:hlinkClick r:id="rId8"/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9676" y="2373448"/>
            <a:ext cx="2237818" cy="1105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 descr="giardia-trph">
            <a:hlinkClick r:id="rId10"/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9676" y="726141"/>
            <a:ext cx="1781629" cy="1280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0697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84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184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184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184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184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000"/>
                                        <p:tgtEl>
                                          <p:spTgt spid="184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000"/>
                                        <p:tgtEl>
                                          <p:spTgt spid="184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000"/>
                                        <p:tgtEl>
                                          <p:spTgt spid="184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000"/>
                                        <p:tgtEl>
                                          <p:spTgt spid="1843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5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152718"/>
            <a:ext cx="7721600" cy="748235"/>
          </a:xfrm>
        </p:spPr>
        <p:txBody>
          <a:bodyPr/>
          <a:lstStyle/>
          <a:p>
            <a:r>
              <a:rPr lang="en-US" b="1" dirty="0" err="1">
                <a:solidFill>
                  <a:srgbClr val="002060"/>
                </a:solidFill>
                <a:cs typeface="Calibri" panose="020F0502020204030204" pitchFamily="34" charset="0"/>
              </a:rPr>
              <a:t>KingdoM</a:t>
            </a:r>
            <a:r>
              <a:rPr lang="en-US" b="1" dirty="0">
                <a:solidFill>
                  <a:srgbClr val="002060"/>
                </a:solidFill>
                <a:cs typeface="Calibri" panose="020F0502020204030204" pitchFamily="34" charset="0"/>
              </a:rPr>
              <a:t> </a:t>
            </a:r>
            <a:r>
              <a:rPr lang="en-US" b="1" dirty="0" err="1">
                <a:solidFill>
                  <a:srgbClr val="002060"/>
                </a:solidFill>
                <a:cs typeface="Calibri" panose="020F0502020204030204" pitchFamily="34" charset="0"/>
              </a:rPr>
              <a:t>FUnGi</a:t>
            </a:r>
            <a:endParaRPr lang="en-US" dirty="0">
              <a:solidFill>
                <a:srgbClr val="00CC00"/>
              </a:solidFill>
            </a:endParaRPr>
          </a:p>
        </p:txBody>
      </p:sp>
      <p:sp>
        <p:nvSpPr>
          <p:cNvPr id="23555" name="Rectangle 3"/>
          <p:cNvSpPr>
            <a:spLocks noGrp="1" noChangeArrowheads="1"/>
          </p:cNvSpPr>
          <p:nvPr>
            <p:ph idx="1"/>
          </p:nvPr>
        </p:nvSpPr>
        <p:spPr>
          <a:xfrm>
            <a:off x="515471" y="997616"/>
            <a:ext cx="7606553" cy="5535388"/>
          </a:xfrm>
        </p:spPr>
        <p:txBody>
          <a:bodyPr>
            <a:noAutofit/>
          </a:bodyPr>
          <a:lstStyle/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400" b="0" dirty="0">
                <a:solidFill>
                  <a:srgbClr val="002060"/>
                </a:solidFill>
              </a:rPr>
              <a:t>Most are multicellular</a:t>
            </a:r>
          </a:p>
          <a:p>
            <a:pPr marL="800100" lvl="1" indent="-342900">
              <a:lnSpc>
                <a:spcPct val="90000"/>
              </a:lnSpc>
            </a:pPr>
            <a:r>
              <a:rPr lang="en-US" sz="2400" dirty="0">
                <a:solidFill>
                  <a:srgbClr val="002060"/>
                </a:solidFill>
              </a:rPr>
              <a:t>Single celled fungi are yeasts</a:t>
            </a:r>
            <a:endParaRPr lang="en-US" sz="2400" b="0" dirty="0"/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400" b="0" dirty="0"/>
              <a:t>Includes, </a:t>
            </a:r>
            <a:r>
              <a:rPr lang="en-US" sz="2400" b="0" dirty="0" err="1"/>
              <a:t>moulds</a:t>
            </a:r>
            <a:r>
              <a:rPr lang="en-US" sz="2400" b="0" dirty="0"/>
              <a:t>, yeasts, mildews, mushrooms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2400" b="0" dirty="0"/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400" b="0" dirty="0">
                <a:solidFill>
                  <a:srgbClr val="002060"/>
                </a:solidFill>
              </a:rPr>
              <a:t>Cannot </a:t>
            </a:r>
            <a:r>
              <a:rPr lang="en-US" sz="2400" b="0" dirty="0" err="1">
                <a:solidFill>
                  <a:srgbClr val="002060"/>
                </a:solidFill>
              </a:rPr>
              <a:t>photosynthesise</a:t>
            </a:r>
            <a:endParaRPr lang="en-US" sz="2400" b="0" dirty="0">
              <a:solidFill>
                <a:srgbClr val="002060"/>
              </a:solidFill>
            </a:endParaRP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2400" b="0" dirty="0">
              <a:solidFill>
                <a:srgbClr val="002060"/>
              </a:solidFill>
            </a:endParaRP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400" b="0" u="sng" dirty="0">
                <a:solidFill>
                  <a:srgbClr val="002060"/>
                </a:solidFill>
              </a:rPr>
              <a:t>Heterotrophs</a:t>
            </a:r>
            <a:r>
              <a:rPr lang="en-US" sz="2400" b="0" dirty="0">
                <a:solidFill>
                  <a:srgbClr val="002060"/>
                </a:solidFill>
              </a:rPr>
              <a:t> feed by absorption</a:t>
            </a:r>
          </a:p>
          <a:p>
            <a:pPr marL="800100" lvl="1" indent="-342900">
              <a:lnSpc>
                <a:spcPct val="90000"/>
              </a:lnSpc>
            </a:pPr>
            <a:r>
              <a:rPr lang="en-US" sz="2400" b="0" dirty="0">
                <a:solidFill>
                  <a:srgbClr val="002060"/>
                </a:solidFill>
              </a:rPr>
              <a:t>excrete powerful enzymes to the food source</a:t>
            </a:r>
          </a:p>
          <a:p>
            <a:pPr marL="1485900" lvl="2" indent="-342900">
              <a:lnSpc>
                <a:spcPct val="90000"/>
              </a:lnSpc>
            </a:pPr>
            <a:r>
              <a:rPr lang="en-US" sz="2400" dirty="0">
                <a:solidFill>
                  <a:srgbClr val="002060"/>
                </a:solidFill>
              </a:rPr>
              <a:t>This breaks down the food so it can be absorbed</a:t>
            </a:r>
          </a:p>
          <a:p>
            <a:pPr marL="1943100" lvl="3" indent="-342900">
              <a:lnSpc>
                <a:spcPct val="90000"/>
              </a:lnSpc>
            </a:pPr>
            <a:r>
              <a:rPr lang="en-US" sz="2400" b="0" dirty="0">
                <a:solidFill>
                  <a:srgbClr val="002060"/>
                </a:solidFill>
              </a:rPr>
              <a:t>Called extracellular digestion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400" b="0" u="sng" dirty="0" err="1">
                <a:solidFill>
                  <a:srgbClr val="002060"/>
                </a:solidFill>
              </a:rPr>
              <a:t>Lysotrophs</a:t>
            </a:r>
            <a:r>
              <a:rPr lang="en-US" sz="2400" b="0" dirty="0">
                <a:solidFill>
                  <a:srgbClr val="002060"/>
                </a:solidFill>
              </a:rPr>
              <a:t>- decomposers</a:t>
            </a:r>
          </a:p>
          <a:p>
            <a:pPr marL="800100" lvl="1" indent="-342900">
              <a:lnSpc>
                <a:spcPct val="90000"/>
              </a:lnSpc>
            </a:pPr>
            <a:r>
              <a:rPr lang="en-US" sz="2400" dirty="0">
                <a:solidFill>
                  <a:srgbClr val="002060"/>
                </a:solidFill>
              </a:rPr>
              <a:t>Can decompose dead materials</a:t>
            </a:r>
            <a:endParaRPr lang="en-US" sz="2400" b="0" dirty="0">
              <a:solidFill>
                <a:srgbClr val="002060"/>
              </a:solidFill>
            </a:endParaRPr>
          </a:p>
          <a:p>
            <a:pPr>
              <a:lnSpc>
                <a:spcPct val="90000"/>
              </a:lnSpc>
            </a:pPr>
            <a:endParaRPr lang="en-US" sz="2400" dirty="0"/>
          </a:p>
          <a:p>
            <a:pPr>
              <a:lnSpc>
                <a:spcPct val="90000"/>
              </a:lnSpc>
            </a:pPr>
            <a:endParaRPr lang="en-US" sz="2400" dirty="0"/>
          </a:p>
          <a:p>
            <a:pPr>
              <a:lnSpc>
                <a:spcPct val="90000"/>
              </a:lnSpc>
            </a:pPr>
            <a:endParaRPr lang="en-US" sz="2400" dirty="0"/>
          </a:p>
        </p:txBody>
      </p:sp>
      <p:pic>
        <p:nvPicPr>
          <p:cNvPr id="4" name="Picture 14" descr="How-fungi-mushrooms-mycelium-can-help-save-the-world-Amethyst-deceiver-wild-mushroom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3930" y="1752600"/>
            <a:ext cx="3149600" cy="1709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0928" y="4068179"/>
            <a:ext cx="3215603" cy="22428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4730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35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235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235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235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235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0"/>
                                        <p:tgtEl>
                                          <p:spTgt spid="235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0"/>
                                        <p:tgtEl>
                                          <p:spTgt spid="2355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2355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2355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000"/>
                                        <p:tgtEl>
                                          <p:spTgt spid="2355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55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0"/>
            <a:ext cx="10972800" cy="809626"/>
          </a:xfrm>
        </p:spPr>
        <p:txBody>
          <a:bodyPr/>
          <a:lstStyle/>
          <a:p>
            <a:r>
              <a:rPr lang="en-GB" b="1" dirty="0">
                <a:solidFill>
                  <a:srgbClr val="002060"/>
                </a:solidFill>
                <a:cs typeface="Calibri" panose="020F0502020204030204" pitchFamily="34" charset="0"/>
              </a:rPr>
              <a:t>Kingdom Plantae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idx="1"/>
          </p:nvPr>
        </p:nvSpPr>
        <p:spPr>
          <a:xfrm>
            <a:off x="334434" y="914400"/>
            <a:ext cx="11436351" cy="5538788"/>
          </a:xfrm>
        </p:spPr>
        <p:txBody>
          <a:bodyPr/>
          <a:lstStyle/>
          <a:p>
            <a:pPr marL="571500" indent="-571500"/>
            <a:r>
              <a:rPr lang="en-GB" sz="20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Plants have inhabited the earth for 500 million years!!!</a:t>
            </a:r>
          </a:p>
          <a:p>
            <a:pPr marL="571500" indent="-571500"/>
            <a:r>
              <a:rPr lang="en-GB" sz="24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 plants </a:t>
            </a:r>
          </a:p>
          <a:p>
            <a:pPr marL="1347788" lvl="2" indent="-438150"/>
            <a:r>
              <a:rPr lang="en-GB" sz="24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Are </a:t>
            </a:r>
            <a:r>
              <a:rPr lang="en-GB" sz="2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autotrophs</a:t>
            </a:r>
            <a:r>
              <a:rPr lang="en-GB" sz="24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(self feeders or producers)</a:t>
            </a:r>
          </a:p>
          <a:p>
            <a:pPr marL="1347788" lvl="2" indent="-438150"/>
            <a:r>
              <a:rPr lang="en-GB" sz="24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Have </a:t>
            </a:r>
            <a:r>
              <a:rPr lang="en-GB" sz="2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chlorophyll</a:t>
            </a:r>
            <a:r>
              <a:rPr lang="en-GB" sz="24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en-GB" sz="2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chloroplasts </a:t>
            </a:r>
            <a:r>
              <a:rPr lang="en-GB" sz="24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(for photosynthesis)</a:t>
            </a:r>
          </a:p>
          <a:p>
            <a:pPr marL="1347788" lvl="2" indent="-438150"/>
            <a:r>
              <a:rPr lang="en-GB" sz="24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Have a cellulose cell wall; food is stored as starch</a:t>
            </a:r>
          </a:p>
          <a:p>
            <a:pPr marL="1347788" lvl="2" indent="-438150"/>
            <a:r>
              <a:rPr lang="en-GB" sz="24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Primitive plants (mosses) reproduce by spores (asexual reproduction)</a:t>
            </a:r>
          </a:p>
          <a:p>
            <a:pPr marL="1347788" lvl="2" indent="-438150"/>
            <a:r>
              <a:rPr lang="en-GB" sz="24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Flowering plants produce seeds (sexual reproduction)</a:t>
            </a:r>
          </a:p>
          <a:p>
            <a:pPr marL="1347788" lvl="2" indent="-438150"/>
            <a:endParaRPr lang="en-GB" sz="2000" dirty="0">
              <a:latin typeface="Comic Sans MS" pitchFamily="66" charset="0"/>
            </a:endParaRPr>
          </a:p>
        </p:txBody>
      </p:sp>
      <p:pic>
        <p:nvPicPr>
          <p:cNvPr id="3379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4114800"/>
            <a:ext cx="2736851" cy="2362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6645" y="4064314"/>
            <a:ext cx="3390555" cy="24126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7560" y="4359720"/>
            <a:ext cx="2847975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53572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795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>
          <a:xfrm>
            <a:off x="406400" y="-84230"/>
            <a:ext cx="9834817" cy="878540"/>
          </a:xfrm>
        </p:spPr>
        <p:txBody>
          <a:bodyPr/>
          <a:lstStyle/>
          <a:p>
            <a:r>
              <a:rPr lang="en-GB" b="1" dirty="0">
                <a:solidFill>
                  <a:srgbClr val="002060"/>
                </a:solidFill>
                <a:cs typeface="Calibri" panose="020F0502020204030204" pitchFamily="34" charset="0"/>
              </a:rPr>
              <a:t>Kingdom Animalia</a:t>
            </a:r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06400" y="794310"/>
            <a:ext cx="7448308" cy="5741894"/>
          </a:xfrm>
        </p:spPr>
        <p:txBody>
          <a:bodyPr>
            <a:noAutofit/>
          </a:bodyPr>
          <a:lstStyle/>
          <a:p>
            <a:pPr marL="619125" lvl="1" indent="-395288"/>
            <a:r>
              <a:rPr lang="en-GB" sz="2300" dirty="0">
                <a:solidFill>
                  <a:srgbClr val="002060"/>
                </a:solidFill>
                <a:cs typeface="Arial" panose="020B0604020202020204" pitchFamily="34" charset="0"/>
              </a:rPr>
              <a:t>Are </a:t>
            </a:r>
            <a:r>
              <a:rPr lang="en-GB" sz="2300" b="1" dirty="0">
                <a:solidFill>
                  <a:srgbClr val="002060"/>
                </a:solidFill>
                <a:cs typeface="Arial" panose="020B0604020202020204" pitchFamily="34" charset="0"/>
              </a:rPr>
              <a:t>heterotrophs</a:t>
            </a:r>
          </a:p>
          <a:p>
            <a:pPr marL="619125" lvl="1" indent="-395288"/>
            <a:r>
              <a:rPr lang="en-GB" sz="2300" dirty="0">
                <a:solidFill>
                  <a:srgbClr val="002060"/>
                </a:solidFill>
                <a:cs typeface="Arial" panose="020B0604020202020204" pitchFamily="34" charset="0"/>
              </a:rPr>
              <a:t>Multicellular</a:t>
            </a:r>
          </a:p>
          <a:p>
            <a:pPr marL="619125" lvl="1" indent="-395288"/>
            <a:r>
              <a:rPr lang="en-GB" sz="2300" dirty="0">
                <a:solidFill>
                  <a:srgbClr val="002060"/>
                </a:solidFill>
                <a:cs typeface="Arial" panose="020B0604020202020204" pitchFamily="34" charset="0"/>
              </a:rPr>
              <a:t>Are capable of locomotion</a:t>
            </a:r>
            <a:endParaRPr lang="en-AU" sz="2300" b="0" dirty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300" b="0" dirty="0">
                <a:solidFill>
                  <a:srgbClr val="002060"/>
                </a:solidFill>
              </a:rPr>
              <a:t>The animal kingdom is split up into vertebrates and non-vertebrates</a:t>
            </a:r>
          </a:p>
          <a:p>
            <a:pPr marL="742950" lvl="1" indent="-285750"/>
            <a:r>
              <a:rPr lang="en-AU" sz="2300" b="0" dirty="0">
                <a:solidFill>
                  <a:srgbClr val="002060"/>
                </a:solidFill>
              </a:rPr>
              <a:t>The </a:t>
            </a:r>
            <a:r>
              <a:rPr lang="en-AU" sz="2300" b="1" dirty="0">
                <a:solidFill>
                  <a:srgbClr val="002060"/>
                </a:solidFill>
              </a:rPr>
              <a:t>non vertebrates </a:t>
            </a:r>
            <a:r>
              <a:rPr lang="en-AU" sz="2300" b="0" dirty="0">
                <a:solidFill>
                  <a:srgbClr val="002060"/>
                </a:solidFill>
              </a:rPr>
              <a:t>or invertebrates phyla are</a:t>
            </a:r>
          </a:p>
          <a:p>
            <a:pPr marL="1657350" lvl="2" indent="-514350"/>
            <a:r>
              <a:rPr lang="en-AU" sz="2300" b="0" dirty="0">
                <a:solidFill>
                  <a:srgbClr val="002060"/>
                </a:solidFill>
              </a:rPr>
              <a:t>Annelids (worms, leeches)</a:t>
            </a:r>
          </a:p>
          <a:p>
            <a:pPr marL="1657350" lvl="2" indent="-514350"/>
            <a:r>
              <a:rPr lang="en-AU" sz="2300" b="0" dirty="0">
                <a:solidFill>
                  <a:srgbClr val="002060"/>
                </a:solidFill>
              </a:rPr>
              <a:t>Arthropods (insects, spiders, crustaceans)</a:t>
            </a:r>
          </a:p>
          <a:p>
            <a:pPr marL="1657350" lvl="2" indent="-514350"/>
            <a:r>
              <a:rPr lang="en-AU" sz="2300" b="0" dirty="0">
                <a:solidFill>
                  <a:srgbClr val="002060"/>
                </a:solidFill>
              </a:rPr>
              <a:t>Molluscs (snails, slugs, mussels, octopuses)</a:t>
            </a:r>
          </a:p>
          <a:p>
            <a:pPr marL="1657350" lvl="2" indent="-514350"/>
            <a:r>
              <a:rPr lang="en-AU" sz="2300" b="0" dirty="0">
                <a:solidFill>
                  <a:srgbClr val="002060"/>
                </a:solidFill>
              </a:rPr>
              <a:t>Echinoderms (sea stars, sea cucumber)</a:t>
            </a:r>
          </a:p>
          <a:p>
            <a:pPr marL="742950" lvl="1" indent="-285750"/>
            <a:r>
              <a:rPr lang="en-AU" sz="2300" b="0" dirty="0">
                <a:solidFill>
                  <a:srgbClr val="002060"/>
                </a:solidFill>
              </a:rPr>
              <a:t>The </a:t>
            </a:r>
            <a:r>
              <a:rPr lang="en-AU" sz="2300" b="1" dirty="0">
                <a:solidFill>
                  <a:srgbClr val="002060"/>
                </a:solidFill>
              </a:rPr>
              <a:t>vertebrates</a:t>
            </a:r>
            <a:r>
              <a:rPr lang="en-AU" sz="2300" b="0" dirty="0">
                <a:solidFill>
                  <a:srgbClr val="002060"/>
                </a:solidFill>
              </a:rPr>
              <a:t> phylum are called </a:t>
            </a:r>
            <a:r>
              <a:rPr lang="en-AU" sz="2300" b="1" dirty="0">
                <a:solidFill>
                  <a:srgbClr val="002060"/>
                </a:solidFill>
              </a:rPr>
              <a:t>chordates</a:t>
            </a:r>
          </a:p>
          <a:p>
            <a:pPr marL="1485900" lvl="2" indent="-342900"/>
            <a:r>
              <a:rPr lang="nl-NL" sz="2300" b="0" dirty="0"/>
              <a:t>Have an internal skeleton (endoskeleton)</a:t>
            </a:r>
          </a:p>
          <a:p>
            <a:pPr marL="1485900" lvl="2" indent="-342900"/>
            <a:r>
              <a:rPr lang="nl-NL" sz="2300" b="0" dirty="0"/>
              <a:t>Have a backbone</a:t>
            </a:r>
          </a:p>
          <a:p>
            <a:pPr marL="742950" lvl="1" indent="-285750"/>
            <a:endParaRPr lang="en-GB" sz="2300" b="1" dirty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469900" indent="-469900">
              <a:buFontTx/>
              <a:buNone/>
            </a:pPr>
            <a:endParaRPr lang="en-GB" sz="2300" b="0" dirty="0">
              <a:solidFill>
                <a:srgbClr val="002060"/>
              </a:solidFill>
            </a:endParaRPr>
          </a:p>
          <a:p>
            <a:pPr marL="1304925" lvl="2" indent="-395288"/>
            <a:endParaRPr lang="en-GB" sz="2300" dirty="0">
              <a:solidFill>
                <a:srgbClr val="002060"/>
              </a:solidFill>
            </a:endParaRPr>
          </a:p>
        </p:txBody>
      </p:sp>
      <p:pic>
        <p:nvPicPr>
          <p:cNvPr id="34820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3426" y="719651"/>
            <a:ext cx="1628205" cy="15161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4821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5385" y="3690498"/>
            <a:ext cx="2042653" cy="958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4822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4736" y="4883948"/>
            <a:ext cx="2005584" cy="17712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4823" name="Picture 7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4736" y="2470360"/>
            <a:ext cx="2005584" cy="985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00613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819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>
          <a:xfrm>
            <a:off x="559322" y="-282183"/>
            <a:ext cx="10972800" cy="1143000"/>
          </a:xfrm>
        </p:spPr>
        <p:txBody>
          <a:bodyPr/>
          <a:lstStyle/>
          <a:p>
            <a:r>
              <a:rPr lang="nl-NL" b="1" dirty="0">
                <a:solidFill>
                  <a:srgbClr val="002060"/>
                </a:solidFill>
                <a:cs typeface="Calibri" panose="020F0502020204030204" pitchFamily="34" charset="0"/>
              </a:rPr>
              <a:t>Chordates</a:t>
            </a:r>
          </a:p>
        </p:txBody>
      </p:sp>
      <p:grpSp>
        <p:nvGrpSpPr>
          <p:cNvPr id="2" name="SmartArt Placeholder 34821"/>
          <p:cNvGrpSpPr>
            <a:grpSpLocks/>
          </p:cNvGrpSpPr>
          <p:nvPr/>
        </p:nvGrpSpPr>
        <p:grpSpPr bwMode="auto">
          <a:xfrm>
            <a:off x="544347" y="289317"/>
            <a:ext cx="11188875" cy="3462487"/>
            <a:chOff x="47" y="1017"/>
            <a:chExt cx="5230" cy="687"/>
          </a:xfrm>
          <a:solidFill>
            <a:schemeClr val="tx1">
              <a:lumMod val="10000"/>
              <a:lumOff val="90000"/>
            </a:schemeClr>
          </a:solidFill>
        </p:grpSpPr>
        <p:cxnSp>
          <p:nvCxnSpPr>
            <p:cNvPr id="3076" name="_s3076"/>
            <p:cNvCxnSpPr>
              <a:cxnSpLocks noChangeShapeType="1"/>
              <a:stCxn id="8" idx="0"/>
              <a:endCxn id="3" idx="2"/>
            </p:cNvCxnSpPr>
            <p:nvPr/>
          </p:nvCxnSpPr>
          <p:spPr bwMode="auto">
            <a:xfrm rot="16200000" flipV="1">
              <a:off x="3132" y="703"/>
              <a:ext cx="111" cy="1315"/>
            </a:xfrm>
            <a:prstGeom prst="bentConnector3">
              <a:avLst>
                <a:gd name="adj1" fmla="val 50000"/>
              </a:avLst>
            </a:prstGeom>
            <a:grpFill/>
            <a:ln w="28575">
              <a:solidFill>
                <a:schemeClr val="tx1"/>
              </a:solidFill>
              <a:miter lim="800000"/>
              <a:headEnd/>
              <a:tailEnd/>
            </a:ln>
            <a:extLst/>
          </p:spPr>
        </p:cxnSp>
        <p:cxnSp>
          <p:nvCxnSpPr>
            <p:cNvPr id="3077" name="_s3077"/>
            <p:cNvCxnSpPr>
              <a:cxnSpLocks noChangeShapeType="1"/>
              <a:stCxn id="7" idx="0"/>
              <a:endCxn id="3" idx="2"/>
            </p:cNvCxnSpPr>
            <p:nvPr/>
          </p:nvCxnSpPr>
          <p:spPr bwMode="auto">
            <a:xfrm rot="16200000" flipV="1">
              <a:off x="3633" y="202"/>
              <a:ext cx="109" cy="2316"/>
            </a:xfrm>
            <a:prstGeom prst="bentConnector3">
              <a:avLst>
                <a:gd name="adj1" fmla="val 50000"/>
              </a:avLst>
            </a:prstGeom>
            <a:grpFill/>
            <a:ln w="28575">
              <a:solidFill>
                <a:schemeClr val="tx1"/>
              </a:solidFill>
              <a:miter lim="800000"/>
              <a:headEnd/>
              <a:tailEnd/>
            </a:ln>
            <a:extLst/>
          </p:spPr>
        </p:cxnSp>
        <p:cxnSp>
          <p:nvCxnSpPr>
            <p:cNvPr id="3078" name="_s3078"/>
            <p:cNvCxnSpPr>
              <a:cxnSpLocks noChangeShapeType="1"/>
              <a:stCxn id="6" idx="0"/>
              <a:endCxn id="3" idx="2"/>
            </p:cNvCxnSpPr>
            <p:nvPr/>
          </p:nvCxnSpPr>
          <p:spPr bwMode="auto">
            <a:xfrm rot="16200000" flipV="1">
              <a:off x="2644" y="1190"/>
              <a:ext cx="111" cy="341"/>
            </a:xfrm>
            <a:prstGeom prst="bentConnector3">
              <a:avLst>
                <a:gd name="adj1" fmla="val 50000"/>
              </a:avLst>
            </a:prstGeom>
            <a:grpFill/>
            <a:ln w="28575">
              <a:solidFill>
                <a:schemeClr val="tx1"/>
              </a:solidFill>
              <a:miter lim="800000"/>
              <a:headEnd/>
              <a:tailEnd/>
            </a:ln>
            <a:extLst/>
          </p:spPr>
        </p:cxnSp>
        <p:cxnSp>
          <p:nvCxnSpPr>
            <p:cNvPr id="3079" name="_s3079"/>
            <p:cNvCxnSpPr>
              <a:cxnSpLocks noChangeShapeType="1"/>
              <a:stCxn id="5" idx="0"/>
              <a:endCxn id="3" idx="2"/>
            </p:cNvCxnSpPr>
            <p:nvPr/>
          </p:nvCxnSpPr>
          <p:spPr bwMode="auto">
            <a:xfrm rot="5400000" flipH="1" flipV="1">
              <a:off x="2050" y="936"/>
              <a:ext cx="111" cy="848"/>
            </a:xfrm>
            <a:prstGeom prst="bentConnector3">
              <a:avLst>
                <a:gd name="adj1" fmla="val 50000"/>
              </a:avLst>
            </a:prstGeom>
            <a:grpFill/>
            <a:ln w="28575">
              <a:solidFill>
                <a:schemeClr val="tx1"/>
              </a:solidFill>
              <a:miter lim="800000"/>
              <a:headEnd/>
              <a:tailEnd/>
            </a:ln>
            <a:extLst/>
          </p:spPr>
        </p:cxnSp>
        <p:cxnSp>
          <p:nvCxnSpPr>
            <p:cNvPr id="3080" name="_s3080"/>
            <p:cNvCxnSpPr>
              <a:cxnSpLocks noChangeShapeType="1"/>
              <a:stCxn id="4" idx="0"/>
              <a:endCxn id="3" idx="2"/>
            </p:cNvCxnSpPr>
            <p:nvPr/>
          </p:nvCxnSpPr>
          <p:spPr bwMode="auto">
            <a:xfrm rot="5400000" flipH="1" flipV="1">
              <a:off x="1484" y="369"/>
              <a:ext cx="109" cy="1982"/>
            </a:xfrm>
            <a:prstGeom prst="bentConnector3">
              <a:avLst>
                <a:gd name="adj1" fmla="val 50000"/>
              </a:avLst>
            </a:prstGeom>
            <a:grpFill/>
            <a:ln w="28575">
              <a:solidFill>
                <a:schemeClr val="tx1"/>
              </a:solidFill>
              <a:miter lim="800000"/>
              <a:headEnd/>
              <a:tailEnd/>
            </a:ln>
            <a:extLst/>
          </p:spPr>
        </p:cxnSp>
        <p:sp>
          <p:nvSpPr>
            <p:cNvPr id="3" name="_s3081"/>
            <p:cNvSpPr>
              <a:spLocks noChangeArrowheads="1"/>
            </p:cNvSpPr>
            <p:nvPr/>
          </p:nvSpPr>
          <p:spPr bwMode="auto">
            <a:xfrm>
              <a:off x="1892" y="1017"/>
              <a:ext cx="1275" cy="288"/>
            </a:xfrm>
            <a:prstGeom prst="roundRect">
              <a:avLst>
                <a:gd name="adj" fmla="val 16667"/>
              </a:avLst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Chordates</a:t>
              </a:r>
            </a:p>
          </p:txBody>
        </p:sp>
        <p:sp>
          <p:nvSpPr>
            <p:cNvPr id="4" name="_s3082"/>
            <p:cNvSpPr>
              <a:spLocks noChangeArrowheads="1"/>
            </p:cNvSpPr>
            <p:nvPr/>
          </p:nvSpPr>
          <p:spPr bwMode="auto">
            <a:xfrm>
              <a:off x="47" y="1414"/>
              <a:ext cx="1001" cy="288"/>
            </a:xfrm>
            <a:prstGeom prst="roundRect">
              <a:avLst>
                <a:gd name="adj" fmla="val 16667"/>
              </a:avLst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Fish</a:t>
              </a:r>
            </a:p>
          </p:txBody>
        </p:sp>
        <p:sp>
          <p:nvSpPr>
            <p:cNvPr id="5" name="_s3083"/>
            <p:cNvSpPr>
              <a:spLocks noChangeArrowheads="1"/>
            </p:cNvSpPr>
            <p:nvPr/>
          </p:nvSpPr>
          <p:spPr bwMode="auto">
            <a:xfrm>
              <a:off x="1185" y="1416"/>
              <a:ext cx="992" cy="288"/>
            </a:xfrm>
            <a:prstGeom prst="roundRect">
              <a:avLst>
                <a:gd name="adj" fmla="val 16667"/>
              </a:avLst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Amphibia</a:t>
              </a:r>
            </a:p>
          </p:txBody>
        </p:sp>
        <p:sp>
          <p:nvSpPr>
            <p:cNvPr id="6" name="_s3084"/>
            <p:cNvSpPr>
              <a:spLocks noChangeArrowheads="1"/>
            </p:cNvSpPr>
            <p:nvPr/>
          </p:nvSpPr>
          <p:spPr bwMode="auto">
            <a:xfrm>
              <a:off x="2438" y="1416"/>
              <a:ext cx="864" cy="288"/>
            </a:xfrm>
            <a:prstGeom prst="roundRect">
              <a:avLst>
                <a:gd name="adj" fmla="val 16667"/>
              </a:avLst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Reptilia</a:t>
              </a:r>
              <a:endParaRPr kumimoji="0" lang="nl-NL" sz="1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7" name="_s3085"/>
            <p:cNvSpPr>
              <a:spLocks noChangeArrowheads="1"/>
            </p:cNvSpPr>
            <p:nvPr/>
          </p:nvSpPr>
          <p:spPr bwMode="auto">
            <a:xfrm>
              <a:off x="4413" y="1414"/>
              <a:ext cx="864" cy="288"/>
            </a:xfrm>
            <a:prstGeom prst="roundRect">
              <a:avLst>
                <a:gd name="adj" fmla="val 16667"/>
              </a:avLst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Mammalia</a:t>
              </a:r>
              <a:endParaRPr kumimoji="0" lang="nl-NL" sz="1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8" name="_s3086"/>
            <p:cNvSpPr>
              <a:spLocks noChangeArrowheads="1"/>
            </p:cNvSpPr>
            <p:nvPr/>
          </p:nvSpPr>
          <p:spPr bwMode="auto">
            <a:xfrm>
              <a:off x="3413" y="1416"/>
              <a:ext cx="863" cy="288"/>
            </a:xfrm>
            <a:prstGeom prst="roundRect">
              <a:avLst>
                <a:gd name="adj" fmla="val 16667"/>
              </a:avLst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Aves</a:t>
              </a:r>
              <a:endParaRPr kumimoji="0" lang="nl-NL" sz="1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(Birds)</a:t>
              </a:r>
            </a:p>
          </p:txBody>
        </p:sp>
      </p:grpSp>
      <p:pic>
        <p:nvPicPr>
          <p:cNvPr id="34839" name="Picture 23" descr="Clown-fish2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839" y="3887887"/>
            <a:ext cx="2086811" cy="1222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841" name="Picture 25" descr="shutterstock_716539">
            <a:hlinkClick r:id="rId5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7935" y="3910936"/>
            <a:ext cx="2344266" cy="1176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843" name="Picture 27" descr="reptiles">
            <a:hlinkClick r:id="rId7"/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6198" y="4009363"/>
            <a:ext cx="2079981" cy="1069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845" name="Picture 29" descr="robin_bird_360x470">
            <a:hlinkClick r:id="rId9"/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3029" y="3936121"/>
            <a:ext cx="1301564" cy="1271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847" name="Picture 31" descr="mammals6">
            <a:hlinkClick r:id="rId11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0997" y="3936121"/>
            <a:ext cx="2284531" cy="1174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67533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152718"/>
            <a:ext cx="7721600" cy="815470"/>
          </a:xfrm>
        </p:spPr>
        <p:txBody>
          <a:bodyPr/>
          <a:lstStyle/>
          <a:p>
            <a:r>
              <a:rPr lang="nl-NL" dirty="0">
                <a:solidFill>
                  <a:srgbClr val="002060"/>
                </a:solidFill>
              </a:rPr>
              <a:t>fish</a:t>
            </a:r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253871"/>
            <a:ext cx="7397936" cy="53592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nl-NL" sz="2400" dirty="0"/>
              <a:t>Characteristics:</a:t>
            </a:r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AU" sz="2400" dirty="0">
                <a:solidFill>
                  <a:srgbClr val="002060"/>
                </a:solidFill>
              </a:rPr>
              <a:t>Live in water.</a:t>
            </a:r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AU" sz="2400" b="0" dirty="0">
                <a:solidFill>
                  <a:srgbClr val="002060"/>
                </a:solidFill>
              </a:rPr>
              <a:t>They are </a:t>
            </a:r>
            <a:r>
              <a:rPr lang="en-AU" sz="2400" dirty="0">
                <a:solidFill>
                  <a:srgbClr val="002060"/>
                </a:solidFill>
              </a:rPr>
              <a:t>vertebrates</a:t>
            </a:r>
            <a:r>
              <a:rPr lang="en-AU" sz="2400" b="0" dirty="0">
                <a:solidFill>
                  <a:srgbClr val="002060"/>
                </a:solidFill>
              </a:rPr>
              <a:t>.</a:t>
            </a:r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AU" sz="2400" dirty="0">
                <a:solidFill>
                  <a:srgbClr val="002060"/>
                </a:solidFill>
              </a:rPr>
              <a:t>Breathe using gills</a:t>
            </a:r>
            <a:r>
              <a:rPr lang="en-AU" sz="2400" b="0" dirty="0">
                <a:solidFill>
                  <a:srgbClr val="002060"/>
                </a:solidFill>
              </a:rPr>
              <a:t>. They absorb oxygen through the gills.</a:t>
            </a:r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AU" sz="2400" b="0" dirty="0">
                <a:solidFill>
                  <a:srgbClr val="002060"/>
                </a:solidFill>
              </a:rPr>
              <a:t>Almost all fish are </a:t>
            </a:r>
            <a:r>
              <a:rPr lang="en-AU" sz="2400" dirty="0">
                <a:solidFill>
                  <a:srgbClr val="002060"/>
                </a:solidFill>
              </a:rPr>
              <a:t>ectothermic</a:t>
            </a:r>
            <a:r>
              <a:rPr lang="en-AU" sz="2400" b="0" dirty="0">
                <a:solidFill>
                  <a:srgbClr val="002060"/>
                </a:solidFill>
              </a:rPr>
              <a:t>, </a:t>
            </a:r>
            <a:r>
              <a:rPr lang="nl-NL" sz="2400" b="0" dirty="0">
                <a:solidFill>
                  <a:srgbClr val="002060"/>
                </a:solidFill>
              </a:rPr>
              <a:t>body temperature is not constant</a:t>
            </a:r>
            <a:r>
              <a:rPr lang="en-AU" sz="2400" b="0" dirty="0">
                <a:solidFill>
                  <a:srgbClr val="002060"/>
                </a:solidFill>
              </a:rPr>
              <a:t> (cold-blooded). </a:t>
            </a:r>
            <a:endParaRPr lang="nl-NL" sz="3200" dirty="0">
              <a:solidFill>
                <a:srgbClr val="002060"/>
              </a:solidFill>
            </a:endParaRPr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AU" sz="2400" b="0" dirty="0">
                <a:solidFill>
                  <a:srgbClr val="002060"/>
                </a:solidFill>
              </a:rPr>
              <a:t>Some fish </a:t>
            </a:r>
            <a:r>
              <a:rPr lang="en-AU" sz="2400" dirty="0">
                <a:solidFill>
                  <a:srgbClr val="002060"/>
                </a:solidFill>
              </a:rPr>
              <a:t>have scales</a:t>
            </a:r>
            <a:r>
              <a:rPr lang="en-AU" sz="2400" b="0" dirty="0">
                <a:solidFill>
                  <a:srgbClr val="002060"/>
                </a:solidFill>
              </a:rPr>
              <a:t>.</a:t>
            </a:r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nl-NL" sz="2400" b="0" dirty="0">
                <a:solidFill>
                  <a:srgbClr val="002060"/>
                </a:solidFill>
              </a:rPr>
              <a:t>Large number of eggs produced when there is external fertilisation</a:t>
            </a:r>
            <a:endParaRPr lang="nl-NL" sz="3200" dirty="0">
              <a:solidFill>
                <a:srgbClr val="002060"/>
              </a:solidFill>
            </a:endParaRPr>
          </a:p>
        </p:txBody>
      </p:sp>
      <p:pic>
        <p:nvPicPr>
          <p:cNvPr id="36869" name="Picture 5" descr="Atlantic_Salmon_4by5inches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7536" y="1713360"/>
            <a:ext cx="2601384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871" name="Picture 7" descr="trout-new-lip-ripperz">
            <a:hlinkClick r:id="rId5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0628" y="4303956"/>
            <a:ext cx="2235200" cy="160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9734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68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368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368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368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368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368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368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000"/>
                                        <p:tgtEl>
                                          <p:spTgt spid="368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66" grpId="0"/>
      <p:bldP spid="36867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152718"/>
            <a:ext cx="7721600" cy="861796"/>
          </a:xfrm>
        </p:spPr>
        <p:txBody>
          <a:bodyPr/>
          <a:lstStyle/>
          <a:p>
            <a:r>
              <a:rPr lang="nl-NL" dirty="0">
                <a:solidFill>
                  <a:srgbClr val="002060"/>
                </a:solidFill>
              </a:rPr>
              <a:t>Amphibians </a:t>
            </a:r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72763" y="1022931"/>
            <a:ext cx="6879151" cy="4525963"/>
          </a:xfrm>
        </p:spPr>
        <p:txBody>
          <a:bodyPr>
            <a:noAutofit/>
          </a:bodyPr>
          <a:lstStyle/>
          <a:p>
            <a:r>
              <a:rPr lang="nl-NL" sz="2400" dirty="0"/>
              <a:t>Characteristics: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400" b="0" dirty="0">
                <a:solidFill>
                  <a:srgbClr val="002060"/>
                </a:solidFill>
              </a:rPr>
              <a:t>They are </a:t>
            </a:r>
            <a:r>
              <a:rPr lang="en-AU" sz="2400" dirty="0">
                <a:solidFill>
                  <a:srgbClr val="002060"/>
                </a:solidFill>
              </a:rPr>
              <a:t>vertebrates.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400" b="0" dirty="0">
                <a:solidFill>
                  <a:srgbClr val="002060"/>
                </a:solidFill>
              </a:rPr>
              <a:t>Are </a:t>
            </a:r>
            <a:r>
              <a:rPr lang="en-AU" sz="2400" dirty="0">
                <a:solidFill>
                  <a:srgbClr val="002060"/>
                </a:solidFill>
              </a:rPr>
              <a:t>ectothermic</a:t>
            </a:r>
            <a:r>
              <a:rPr lang="en-AU" sz="2400" b="0" dirty="0">
                <a:solidFill>
                  <a:srgbClr val="002060"/>
                </a:solidFill>
              </a:rPr>
              <a:t> (cold-blooded). 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400" b="0" dirty="0">
                <a:solidFill>
                  <a:srgbClr val="002060"/>
                </a:solidFill>
              </a:rPr>
              <a:t>Spend </a:t>
            </a:r>
            <a:r>
              <a:rPr lang="en-AU" sz="2400" dirty="0">
                <a:solidFill>
                  <a:srgbClr val="002060"/>
                </a:solidFill>
              </a:rPr>
              <a:t>at least part of their lives in water and on land.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400" dirty="0">
                <a:solidFill>
                  <a:srgbClr val="002060"/>
                </a:solidFill>
              </a:rPr>
              <a:t>Do not have scales </a:t>
            </a:r>
            <a:r>
              <a:rPr lang="en-AU" sz="2400" b="0" dirty="0">
                <a:solidFill>
                  <a:srgbClr val="002060"/>
                </a:solidFill>
              </a:rPr>
              <a:t>and their skin is permeable (molecules and gases can pass through).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400" dirty="0">
                <a:solidFill>
                  <a:srgbClr val="002060"/>
                </a:solidFill>
              </a:rPr>
              <a:t>Have gills for at least part of their lives</a:t>
            </a:r>
            <a:r>
              <a:rPr lang="en-AU" sz="2400" b="0" dirty="0">
                <a:solidFill>
                  <a:srgbClr val="002060"/>
                </a:solidFill>
              </a:rPr>
              <a:t>. </a:t>
            </a:r>
          </a:p>
          <a:p>
            <a:pPr marL="800100" lvl="1" indent="-342900"/>
            <a:r>
              <a:rPr lang="en-AU" sz="2400" b="0" dirty="0">
                <a:solidFill>
                  <a:srgbClr val="002060"/>
                </a:solidFill>
              </a:rPr>
              <a:t>Some species have gills only as larvae, while others can have gills throughout their lives.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400" b="0" dirty="0">
                <a:solidFill>
                  <a:srgbClr val="002060"/>
                </a:solidFill>
              </a:rPr>
              <a:t> Most amphibians go through metamorphosis</a:t>
            </a:r>
            <a:r>
              <a:rPr lang="en-AU" sz="2400" b="0" dirty="0"/>
              <a:t>.</a:t>
            </a:r>
          </a:p>
          <a:p>
            <a:endParaRPr lang="nl-NL" sz="2400" dirty="0"/>
          </a:p>
          <a:p>
            <a:endParaRPr lang="nl-NL" sz="2400" dirty="0"/>
          </a:p>
        </p:txBody>
      </p:sp>
      <p:pic>
        <p:nvPicPr>
          <p:cNvPr id="7" name="Picture 5" descr="Common Fro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3795" y="2957792"/>
            <a:ext cx="3290767" cy="1488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7" descr="Smooth Newt (Triturus vulgaris)">
            <a:hlinkClick r:id="rId3" tooltip="Smooth Newt (Triturus vulgaris)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9629" y="1359735"/>
            <a:ext cx="2540000" cy="1228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5" descr="Salamandra salamandra">
            <a:hlinkClick r:id="rId5" tooltip="Salamandra salamandra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9384" y="4662790"/>
            <a:ext cx="3175000" cy="155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0274384" y="5179562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Salamander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349472" y="3559902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Frog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108828" y="1908438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Newt</a:t>
            </a:r>
          </a:p>
        </p:txBody>
      </p:sp>
    </p:spTree>
    <p:extLst>
      <p:ext uri="{BB962C8B-B14F-4D97-AF65-F5344CB8AC3E}">
        <p14:creationId xmlns:p14="http://schemas.microsoft.com/office/powerpoint/2010/main" val="1845181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19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419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986" grpId="0"/>
      <p:bldP spid="41987" grpId="0" build="p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ssential">
  <a:themeElements>
    <a:clrScheme name="Custom 1">
      <a:dk1>
        <a:srgbClr val="002060"/>
      </a:dk1>
      <a:lt1>
        <a:srgbClr val="FFFFFF"/>
      </a:lt1>
      <a:dk2>
        <a:srgbClr val="3C5184"/>
      </a:dk2>
      <a:lt2>
        <a:srgbClr val="FEF3CA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002060"/>
      </a:accent5>
      <a:accent6>
        <a:srgbClr val="B4B392"/>
      </a:accent6>
      <a:hlink>
        <a:srgbClr val="2F75FF"/>
      </a:hlink>
      <a:folHlink>
        <a:srgbClr val="969696"/>
      </a:folHlink>
    </a:clrScheme>
    <a:fontScheme name="Essentia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sential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1396</Words>
  <Application>Microsoft Office PowerPoint</Application>
  <PresentationFormat>Widescreen</PresentationFormat>
  <Paragraphs>233</Paragraphs>
  <Slides>20</Slides>
  <Notes>10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Arial Black</vt:lpstr>
      <vt:lpstr>Calibri</vt:lpstr>
      <vt:lpstr>Comic Sans MS</vt:lpstr>
      <vt:lpstr>Essential</vt:lpstr>
      <vt:lpstr>Document</vt:lpstr>
      <vt:lpstr>The six kingdoms</vt:lpstr>
      <vt:lpstr>Kingdom Prokaroytae (MONERA) (bacteria and cyanobacteria) </vt:lpstr>
      <vt:lpstr>Kingdom Protoctista (PROTISTS)</vt:lpstr>
      <vt:lpstr>KingdoM FUnGi</vt:lpstr>
      <vt:lpstr>Kingdom Plantae</vt:lpstr>
      <vt:lpstr>Kingdom Animalia</vt:lpstr>
      <vt:lpstr>Chordates</vt:lpstr>
      <vt:lpstr>fish</vt:lpstr>
      <vt:lpstr>Amphibians </vt:lpstr>
      <vt:lpstr>Reptiles</vt:lpstr>
      <vt:lpstr>Birds</vt:lpstr>
      <vt:lpstr>Mammals</vt:lpstr>
      <vt:lpstr>invertebrates</vt:lpstr>
      <vt:lpstr>arthropods</vt:lpstr>
      <vt:lpstr>cnidarians</vt:lpstr>
      <vt:lpstr>platyhelminthes</vt:lpstr>
      <vt:lpstr>mollusca</vt:lpstr>
      <vt:lpstr>annelida</vt:lpstr>
      <vt:lpstr>echinodermata</vt:lpstr>
      <vt:lpstr>Mindmap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six kingdoms</dc:title>
  <dc:creator>Tracy ENSLIN</dc:creator>
  <cp:lastModifiedBy>ENSLIN Tracy [Perth Modern School]</cp:lastModifiedBy>
  <cp:revision>3</cp:revision>
  <dcterms:created xsi:type="dcterms:W3CDTF">2019-05-07T07:39:20Z</dcterms:created>
  <dcterms:modified xsi:type="dcterms:W3CDTF">2019-05-08T07:19:03Z</dcterms:modified>
</cp:coreProperties>
</file>